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06" r:id="rId2"/>
    <p:sldId id="308" r:id="rId3"/>
    <p:sldId id="309" r:id="rId4"/>
    <p:sldId id="307" r:id="rId5"/>
    <p:sldId id="310" r:id="rId6"/>
    <p:sldId id="311" r:id="rId7"/>
    <p:sldId id="315" r:id="rId8"/>
    <p:sldId id="314" r:id="rId9"/>
    <p:sldId id="313" r:id="rId10"/>
    <p:sldId id="318" r:id="rId11"/>
    <p:sldId id="319" r:id="rId12"/>
    <p:sldId id="317" r:id="rId13"/>
    <p:sldId id="321" r:id="rId14"/>
    <p:sldId id="301" r:id="rId15"/>
    <p:sldId id="278" r:id="rId16"/>
    <p:sldId id="280" r:id="rId17"/>
    <p:sldId id="287" r:id="rId18"/>
    <p:sldId id="288" r:id="rId19"/>
    <p:sldId id="283" r:id="rId20"/>
    <p:sldId id="296" r:id="rId21"/>
    <p:sldId id="298" r:id="rId22"/>
    <p:sldId id="295" r:id="rId23"/>
    <p:sldId id="285" r:id="rId24"/>
    <p:sldId id="289" r:id="rId25"/>
    <p:sldId id="300" r:id="rId26"/>
    <p:sldId id="323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4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87" autoAdjust="0"/>
    <p:restoredTop sz="94712" autoAdjust="0"/>
  </p:normalViewPr>
  <p:slideViewPr>
    <p:cSldViewPr snapToGrid="0">
      <p:cViewPr varScale="1">
        <p:scale>
          <a:sx n="61" d="100"/>
          <a:sy n="61" d="100"/>
        </p:scale>
        <p:origin x="-110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F4332-0965-44A8-8D05-89EB4A3B747F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BFFFEF-EDA3-44DF-AA98-29DD1E08FA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9084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DE337EE-1DDC-4612-9D24-EEE03BC7F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8C441D7-3C7C-447A-BBE1-5FA9C7B50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7225"/>
            <a:ext cx="10515600" cy="4351338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  <a:lvl2pPr>
              <a:defRPr b="0">
                <a:solidFill>
                  <a:schemeClr val="accent1"/>
                </a:solidFill>
              </a:defRPr>
            </a:lvl2pPr>
            <a:lvl3pPr>
              <a:defRPr b="0">
                <a:solidFill>
                  <a:schemeClr val="accent1"/>
                </a:solidFill>
              </a:defRPr>
            </a:lvl3pPr>
            <a:lvl4pPr>
              <a:defRPr b="0">
                <a:solidFill>
                  <a:schemeClr val="accent1"/>
                </a:solidFill>
              </a:defRPr>
            </a:lvl4pPr>
            <a:lvl5pPr>
              <a:defRPr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D4DD3DF-47D2-4244-9792-12CE4D372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CFB-1053-4ABD-8AE7-93CBC6C0D1C1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45E88ED-267A-406F-8814-D64DEA1F9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95C3D36-61B4-4111-AC83-C3795B4BA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949CBE03-2ADF-450F-9675-03EC256F65AF}"/>
              </a:ext>
            </a:extLst>
          </p:cNvPr>
          <p:cNvSpPr/>
          <p:nvPr userDrawn="1"/>
        </p:nvSpPr>
        <p:spPr>
          <a:xfrm>
            <a:off x="11031794" y="-707923"/>
            <a:ext cx="1710812" cy="85540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45FEC3FF-D2E9-481A-ACBC-53AC48521444}"/>
              </a:ext>
            </a:extLst>
          </p:cNvPr>
          <p:cNvSpPr/>
          <p:nvPr userDrawn="1"/>
        </p:nvSpPr>
        <p:spPr>
          <a:xfrm rot="16200000">
            <a:off x="4231790" y="-2496651"/>
            <a:ext cx="90486" cy="85540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1486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1344DC8E-DBB1-4521-B17B-AD7A7C576C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BF991ED-D009-4F33-823F-3A146B799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F4A8B54-1575-4378-A084-65830E2A9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CFB-1053-4ABD-8AE7-93CBC6C0D1C1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EA3AF89-A79E-4632-89EC-9A4B35359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842F16A-CC16-411F-AB10-DD5D1159C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654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A684ABF-3BD2-4D5E-A43A-83D40CFEBC6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xmlns="" val="1468557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="" xmlns:a16="http://schemas.microsoft.com/office/drawing/2014/main" id="{EEFCBACF-BE01-439B-BAA8-270641F8D05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29513" y="977900"/>
            <a:ext cx="2271713" cy="4779963"/>
          </a:xfrm>
          <a:prstGeom prst="roundRect">
            <a:avLst>
              <a:gd name="adj" fmla="val 8539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xmlns="" val="2799319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A7987F-C5EA-438F-BD7E-8D303911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00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55F1006-7188-498C-ABBF-80587A3CC3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7CAAA22-0748-44B2-95C1-E3606572E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CFB-1053-4ABD-8AE7-93CBC6C0D1C1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0774E4D-3F92-4FAA-8349-F6D45C081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46F7DFC-34D2-47BD-A449-1F12C2DF5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541A6785-23BF-4FE0-B9C7-4E3C5F7F6B19}"/>
              </a:ext>
            </a:extLst>
          </p:cNvPr>
          <p:cNvSpPr/>
          <p:nvPr userDrawn="1"/>
        </p:nvSpPr>
        <p:spPr>
          <a:xfrm>
            <a:off x="8966200" y="-707923"/>
            <a:ext cx="3225800" cy="85540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B394F0B6-9856-44D2-9805-66B694DE2C26}"/>
              </a:ext>
            </a:extLst>
          </p:cNvPr>
          <p:cNvSpPr/>
          <p:nvPr userDrawn="1"/>
        </p:nvSpPr>
        <p:spPr>
          <a:xfrm>
            <a:off x="-368300" y="4686300"/>
            <a:ext cx="2578100" cy="25781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70D0A806-BB3B-4E85-8C57-B9B390906F6A}"/>
              </a:ext>
            </a:extLst>
          </p:cNvPr>
          <p:cNvSpPr/>
          <p:nvPr userDrawn="1"/>
        </p:nvSpPr>
        <p:spPr>
          <a:xfrm>
            <a:off x="-187326" y="5659437"/>
            <a:ext cx="1381125" cy="138112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FE49146E-E334-4E17-96BB-AEB6B0141397}"/>
              </a:ext>
            </a:extLst>
          </p:cNvPr>
          <p:cNvSpPr/>
          <p:nvPr userDrawn="1"/>
        </p:nvSpPr>
        <p:spPr>
          <a:xfrm>
            <a:off x="9118600" y="-555523"/>
            <a:ext cx="3225800" cy="85540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5935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34A3671-D70D-4846-A00D-D451CC45D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978F876-D852-4E29-A439-4A96013AA3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F3E4988-A050-44F9-8CDD-B99FEE1FCB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B29F515-61FC-4696-9DBE-C3EE88BBE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CFB-1053-4ABD-8AE7-93CBC6C0D1C1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523E599-4964-4661-B895-F15D49D3C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444141B-6E20-42C1-A083-D0371C7F9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5327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835B16F-47D8-43EB-9F03-B3ACD863D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3D8F048-D987-4AFF-A795-6F700E92B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BA324EF-75CB-4183-A85B-AD7BDD2D72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600D5C6B-EB08-465F-984C-82BB286441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2F6BF5B3-E575-4778-951F-B85DDAFB1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EF580A43-90A9-4F74-9CEA-78DC09149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CFB-1053-4ABD-8AE7-93CBC6C0D1C1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7082B72D-A421-4731-A1B3-4B3F7B150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1E7E0AB1-8C34-4787-A417-D80244859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5656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4638900-AEB2-4230-9726-FC3E1A82B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55A991F4-A55E-4763-85B2-BCF817E0F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CFB-1053-4ABD-8AE7-93CBC6C0D1C1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2418399-BB26-4B5F-AE06-073556FF9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600C12F-25DD-409F-A773-01449550B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8201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48D4BDE5-0371-459D-9B04-EC35D0797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CFB-1053-4ABD-8AE7-93CBC6C0D1C1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82AD7312-632A-48EA-9CD9-4C1F9B3E5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B9392F6-5A18-4C8F-94AC-EE4481D76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1751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86902DB-6786-4EC8-841C-442CE7C53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2D0E0AD-9CDE-4B68-B397-28CF6A3BB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2FB86FE-73E5-4676-9540-C4530EC06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9BF0736-3C77-4656-9517-532D8B4FA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CFB-1053-4ABD-8AE7-93CBC6C0D1C1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669D685-6A52-4572-A0D6-C0059AC9E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3A8EB1A-AC6D-428E-B0D1-CF9A76227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3841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AB2F2F-88ED-4374-94A7-62F66BCDF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8E968185-D0D5-4204-98C8-EE5D53385A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1E72D50-BFF9-4173-ABD2-4EC13B94B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93727AD-9A27-4C72-9887-E950A1F3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CFB-1053-4ABD-8AE7-93CBC6C0D1C1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EC7B91B-1762-407F-A127-DE1DCC62F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F9B9FBD-B522-4123-A0F9-BFF6E77F9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401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E666AC-8030-4AC8-BD2D-177E2E600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74D5522-45B7-4992-826F-6AF937AAF4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F30567A-7DA1-430D-84F6-D72751333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CFB-1053-4ABD-8AE7-93CBC6C0D1C1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318EBEF-8A21-4561-832D-24C58134F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00DEFF5-DC16-4E1D-99A4-EA87D703B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3869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B38E9D2-AC3C-4712-9A37-752F16DB0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23DA045-D354-445D-BE18-3E16A1484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C148A85-0285-419E-9BCD-D8E30563A3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B5CFB-1053-4ABD-8AE7-93CBC6C0D1C1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9AA4832-14D7-456F-8D8A-08F55C337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265C6DE-1236-408E-A547-97410DDD6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  <a:extLst>
              <a:ext uri="{FF2B5EF4-FFF2-40B4-BE49-F238E27FC236}">
                <a16:creationId xmlns="" xmlns:a16="http://schemas.microsoft.com/office/drawing/2014/main" id="{A3D3FC47-1965-4ADE-8DCB-5A97BFA1FA8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3131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6" b="716"/>
          <a:stretch>
            <a:fillRect/>
          </a:stretch>
        </p:blipFill>
        <p:spPr>
          <a:xfrm>
            <a:off x="-5862" y="0"/>
            <a:ext cx="12192000" cy="6878257"/>
          </a:xfr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0E6050DD-63CB-408C-9308-B176D3A4DA05}"/>
              </a:ext>
            </a:extLst>
          </p:cNvPr>
          <p:cNvSpPr/>
          <p:nvPr/>
        </p:nvSpPr>
        <p:spPr>
          <a:xfrm flipH="1">
            <a:off x="-5864" y="20257"/>
            <a:ext cx="4787413" cy="6858000"/>
          </a:xfrm>
          <a:prstGeom prst="rect">
            <a:avLst/>
          </a:prstGeom>
          <a:gradFill>
            <a:gsLst>
              <a:gs pos="0">
                <a:srgbClr val="17D1FC"/>
              </a:gs>
              <a:gs pos="83000">
                <a:srgbClr val="206DF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dirty="0">
              <a:solidFill>
                <a:prstClr val="white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2934F20F-FF85-4CF8-8BC7-7BBA6800D440}"/>
              </a:ext>
            </a:extLst>
          </p:cNvPr>
          <p:cNvSpPr/>
          <p:nvPr/>
        </p:nvSpPr>
        <p:spPr>
          <a:xfrm flipH="1">
            <a:off x="1685925" y="20257"/>
            <a:ext cx="5924550" cy="6878257"/>
          </a:xfrm>
          <a:custGeom>
            <a:avLst/>
            <a:gdLst>
              <a:gd name="connsiteX0" fmla="*/ 1129683 w 1129683"/>
              <a:gd name="connsiteY0" fmla="*/ 0 h 906532"/>
              <a:gd name="connsiteX1" fmla="*/ 533345 w 1129683"/>
              <a:gd name="connsiteY1" fmla="*/ 0 h 906532"/>
              <a:gd name="connsiteX2" fmla="*/ 344817 w 1129683"/>
              <a:gd name="connsiteY2" fmla="*/ 293973 h 906532"/>
              <a:gd name="connsiteX3" fmla="*/ 0 w 1129683"/>
              <a:gd name="connsiteY3" fmla="*/ 293973 h 906532"/>
              <a:gd name="connsiteX4" fmla="*/ 392840 w 1129683"/>
              <a:gd name="connsiteY4" fmla="*/ 906532 h 906532"/>
              <a:gd name="connsiteX5" fmla="*/ 870012 w 1129683"/>
              <a:gd name="connsiteY5" fmla="*/ 906532 h 906532"/>
              <a:gd name="connsiteX6" fmla="*/ 562318 w 1129683"/>
              <a:gd name="connsiteY6" fmla="*/ 426742 h 906532"/>
              <a:gd name="connsiteX7" fmla="*/ 856009 w 1129683"/>
              <a:gd name="connsiteY7" fmla="*/ 426742 h 90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683" h="906532">
                <a:moveTo>
                  <a:pt x="1129683" y="0"/>
                </a:moveTo>
                <a:lnTo>
                  <a:pt x="533345" y="0"/>
                </a:lnTo>
                <a:lnTo>
                  <a:pt x="344817" y="293973"/>
                </a:lnTo>
                <a:lnTo>
                  <a:pt x="0" y="293973"/>
                </a:lnTo>
                <a:lnTo>
                  <a:pt x="392840" y="906532"/>
                </a:lnTo>
                <a:lnTo>
                  <a:pt x="870012" y="906532"/>
                </a:lnTo>
                <a:lnTo>
                  <a:pt x="562318" y="426742"/>
                </a:lnTo>
                <a:lnTo>
                  <a:pt x="856009" y="426742"/>
                </a:lnTo>
                <a:close/>
              </a:path>
            </a:pathLst>
          </a:custGeom>
          <a:gradFill>
            <a:gsLst>
              <a:gs pos="0">
                <a:srgbClr val="17D1FC"/>
              </a:gs>
              <a:gs pos="83000">
                <a:srgbClr val="206DF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dirty="0">
              <a:solidFill>
                <a:prstClr val="white"/>
              </a:solidFill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0690" y="1284857"/>
            <a:ext cx="1665983" cy="1758968"/>
          </a:xfrm>
          <a:prstGeom prst="rect">
            <a:avLst/>
          </a:prstGeom>
        </p:spPr>
      </p:pic>
      <p:sp>
        <p:nvSpPr>
          <p:cNvPr id="8" name="Объект 1"/>
          <p:cNvSpPr txBox="1">
            <a:spLocks/>
          </p:cNvSpPr>
          <p:nvPr/>
        </p:nvSpPr>
        <p:spPr bwMode="auto">
          <a:xfrm>
            <a:off x="0" y="3302222"/>
            <a:ext cx="12186137" cy="970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УСТАВ ПРОФ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СОЮЗА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Объект 1"/>
          <p:cNvSpPr txBox="1">
            <a:spLocks/>
          </p:cNvSpPr>
          <p:nvPr/>
        </p:nvSpPr>
        <p:spPr bwMode="auto">
          <a:xfrm>
            <a:off x="428625" y="4576207"/>
            <a:ext cx="5095193" cy="1646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  <a:buFontTx/>
              <a:buNone/>
              <a:tabLst/>
              <a:defRPr/>
            </a:pPr>
            <a:r>
              <a:rPr kumimoji="0" lang="ru-RU" sz="31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Первичная профсоюзная организация</a:t>
            </a:r>
          </a:p>
        </p:txBody>
      </p:sp>
      <p:sp>
        <p:nvSpPr>
          <p:cNvPr id="10" name="Объект 1"/>
          <p:cNvSpPr txBox="1">
            <a:spLocks/>
          </p:cNvSpPr>
          <p:nvPr/>
        </p:nvSpPr>
        <p:spPr bwMode="auto">
          <a:xfrm>
            <a:off x="6560450" y="5492885"/>
            <a:ext cx="5372897" cy="73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  <a:buFontTx/>
              <a:buNone/>
              <a:tabLst/>
              <a:defRPr/>
            </a:pPr>
            <a:endParaRPr kumimoji="0" lang="ru-RU" sz="20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237374"/>
            <a:ext cx="53235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АНГАРСКАЯ ГОРОДСКАЯ ОРГАНИЗАЦИЯ ОБЩЕРОССИЙСКОГО ПРОФСОЮЗА ОБРАЗОВАНИЯ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2723519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C4966996-49A5-4A1D-B0B0-F8C27C1132D5}"/>
              </a:ext>
            </a:extLst>
          </p:cNvPr>
          <p:cNvSpPr/>
          <p:nvPr/>
        </p:nvSpPr>
        <p:spPr>
          <a:xfrm>
            <a:off x="8691239" y="0"/>
            <a:ext cx="3500758" cy="6857999"/>
          </a:xfrm>
          <a:prstGeom prst="rect">
            <a:avLst/>
          </a:prstGeom>
          <a:gradFill>
            <a:gsLst>
              <a:gs pos="0">
                <a:srgbClr val="17D1FC"/>
              </a:gs>
              <a:gs pos="83000">
                <a:srgbClr val="206DF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prstClr val="white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8D34B054-C0C2-4655-8600-D546F51BD546}"/>
              </a:ext>
            </a:extLst>
          </p:cNvPr>
          <p:cNvSpPr/>
          <p:nvPr/>
        </p:nvSpPr>
        <p:spPr>
          <a:xfrm flipH="1">
            <a:off x="4820574" y="1"/>
            <a:ext cx="7371423" cy="6858000"/>
          </a:xfrm>
          <a:custGeom>
            <a:avLst/>
            <a:gdLst>
              <a:gd name="connsiteX0" fmla="*/ 1129683 w 1129683"/>
              <a:gd name="connsiteY0" fmla="*/ 0 h 906532"/>
              <a:gd name="connsiteX1" fmla="*/ 533345 w 1129683"/>
              <a:gd name="connsiteY1" fmla="*/ 0 h 906532"/>
              <a:gd name="connsiteX2" fmla="*/ 344817 w 1129683"/>
              <a:gd name="connsiteY2" fmla="*/ 293973 h 906532"/>
              <a:gd name="connsiteX3" fmla="*/ 0 w 1129683"/>
              <a:gd name="connsiteY3" fmla="*/ 293973 h 906532"/>
              <a:gd name="connsiteX4" fmla="*/ 392840 w 1129683"/>
              <a:gd name="connsiteY4" fmla="*/ 906532 h 906532"/>
              <a:gd name="connsiteX5" fmla="*/ 870012 w 1129683"/>
              <a:gd name="connsiteY5" fmla="*/ 906532 h 906532"/>
              <a:gd name="connsiteX6" fmla="*/ 562318 w 1129683"/>
              <a:gd name="connsiteY6" fmla="*/ 426742 h 906532"/>
              <a:gd name="connsiteX7" fmla="*/ 856009 w 1129683"/>
              <a:gd name="connsiteY7" fmla="*/ 426742 h 90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683" h="906532">
                <a:moveTo>
                  <a:pt x="1129683" y="0"/>
                </a:moveTo>
                <a:lnTo>
                  <a:pt x="533345" y="0"/>
                </a:lnTo>
                <a:lnTo>
                  <a:pt x="344817" y="293973"/>
                </a:lnTo>
                <a:lnTo>
                  <a:pt x="0" y="293973"/>
                </a:lnTo>
                <a:lnTo>
                  <a:pt x="392840" y="906532"/>
                </a:lnTo>
                <a:lnTo>
                  <a:pt x="870012" y="906532"/>
                </a:lnTo>
                <a:lnTo>
                  <a:pt x="562318" y="426742"/>
                </a:lnTo>
                <a:lnTo>
                  <a:pt x="856009" y="4267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prstClr val="white"/>
              </a:solidFill>
            </a:endParaRPr>
          </a:p>
        </p:txBody>
      </p:sp>
      <p:sp>
        <p:nvSpPr>
          <p:cNvPr id="29" name="Объект 1"/>
          <p:cNvSpPr txBox="1">
            <a:spLocks/>
          </p:cNvSpPr>
          <p:nvPr/>
        </p:nvSpPr>
        <p:spPr bwMode="auto">
          <a:xfrm>
            <a:off x="486322" y="1341924"/>
            <a:ext cx="11219352" cy="4501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just">
              <a:spcBef>
                <a:spcPts val="0"/>
              </a:spcBef>
              <a:buFontTx/>
              <a:buNone/>
            </a:pPr>
            <a:endParaRPr lang="ru-RU" sz="2000" b="1" kern="0" dirty="0">
              <a:solidFill>
                <a:srgbClr val="002060"/>
              </a:solidFill>
              <a:effectLst/>
              <a:latin typeface="Raleway SemiBold" panose="020B0703030101060003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38203" y="275573"/>
          <a:ext cx="11561523" cy="6012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61523"/>
              </a:tblGrid>
              <a:tr h="174908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представлять интересы работников при проведении коллективных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переговоров, заключении и изменении коллективного договора,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осуществлении контроля за его выполнением, а также при реализации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права на участие в управлении организацией сферы образования, в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комиссии по урегулированию споров между участниками образовательных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отношений, рассмотрении трудовых споров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42113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обращаться в соответствующие органы государственной власти и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местного самоуправления по вопросам, связанным с деятельностью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первичной профсоюзной организации и защитой прав и интересов членов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Профсоюза в рамках своих полномочий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74908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участвовать в деятельности территориальной, региональной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(межрегиональной) организации Профсоюза, вносить предложения в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территориальную, региональную (межрегиональную) организацию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Профсоюза, в том числе по разработке и заключению отраслевых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территориального и регионального соглашений, других соглашений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9318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вносить предложения по кандидатуре председателя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соответствующей территориальной, региональной (межрегиональной)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организации Профсоюза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EE4AB730-9C03-4238-BF0A-909E16E504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514"/>
          <a:stretch/>
        </p:blipFill>
        <p:spPr>
          <a:xfrm>
            <a:off x="10495241" y="5680842"/>
            <a:ext cx="1454896" cy="92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3064291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C4966996-49A5-4A1D-B0B0-F8C27C1132D5}"/>
              </a:ext>
            </a:extLst>
          </p:cNvPr>
          <p:cNvSpPr/>
          <p:nvPr/>
        </p:nvSpPr>
        <p:spPr>
          <a:xfrm>
            <a:off x="8691239" y="0"/>
            <a:ext cx="3500758" cy="6857999"/>
          </a:xfrm>
          <a:prstGeom prst="rect">
            <a:avLst/>
          </a:prstGeom>
          <a:gradFill>
            <a:gsLst>
              <a:gs pos="0">
                <a:srgbClr val="17D1FC"/>
              </a:gs>
              <a:gs pos="83000">
                <a:srgbClr val="206DF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prstClr val="white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8D34B054-C0C2-4655-8600-D546F51BD546}"/>
              </a:ext>
            </a:extLst>
          </p:cNvPr>
          <p:cNvSpPr/>
          <p:nvPr/>
        </p:nvSpPr>
        <p:spPr>
          <a:xfrm flipH="1">
            <a:off x="4820574" y="1"/>
            <a:ext cx="7371423" cy="6858000"/>
          </a:xfrm>
          <a:custGeom>
            <a:avLst/>
            <a:gdLst>
              <a:gd name="connsiteX0" fmla="*/ 1129683 w 1129683"/>
              <a:gd name="connsiteY0" fmla="*/ 0 h 906532"/>
              <a:gd name="connsiteX1" fmla="*/ 533345 w 1129683"/>
              <a:gd name="connsiteY1" fmla="*/ 0 h 906532"/>
              <a:gd name="connsiteX2" fmla="*/ 344817 w 1129683"/>
              <a:gd name="connsiteY2" fmla="*/ 293973 h 906532"/>
              <a:gd name="connsiteX3" fmla="*/ 0 w 1129683"/>
              <a:gd name="connsiteY3" fmla="*/ 293973 h 906532"/>
              <a:gd name="connsiteX4" fmla="*/ 392840 w 1129683"/>
              <a:gd name="connsiteY4" fmla="*/ 906532 h 906532"/>
              <a:gd name="connsiteX5" fmla="*/ 870012 w 1129683"/>
              <a:gd name="connsiteY5" fmla="*/ 906532 h 906532"/>
              <a:gd name="connsiteX6" fmla="*/ 562318 w 1129683"/>
              <a:gd name="connsiteY6" fmla="*/ 426742 h 906532"/>
              <a:gd name="connsiteX7" fmla="*/ 856009 w 1129683"/>
              <a:gd name="connsiteY7" fmla="*/ 426742 h 90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683" h="906532">
                <a:moveTo>
                  <a:pt x="1129683" y="0"/>
                </a:moveTo>
                <a:lnTo>
                  <a:pt x="533345" y="0"/>
                </a:lnTo>
                <a:lnTo>
                  <a:pt x="344817" y="293973"/>
                </a:lnTo>
                <a:lnTo>
                  <a:pt x="0" y="293973"/>
                </a:lnTo>
                <a:lnTo>
                  <a:pt x="392840" y="906532"/>
                </a:lnTo>
                <a:lnTo>
                  <a:pt x="870012" y="906532"/>
                </a:lnTo>
                <a:lnTo>
                  <a:pt x="562318" y="426742"/>
                </a:lnTo>
                <a:lnTo>
                  <a:pt x="856009" y="4267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prstClr val="white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EE4AB730-9C03-4238-BF0A-909E16E504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514"/>
          <a:stretch/>
        </p:blipFill>
        <p:spPr>
          <a:xfrm>
            <a:off x="10495241" y="5680842"/>
            <a:ext cx="1454896" cy="925505"/>
          </a:xfrm>
          <a:prstGeom prst="rect">
            <a:avLst/>
          </a:prstGeom>
        </p:spPr>
      </p:pic>
      <p:sp>
        <p:nvSpPr>
          <p:cNvPr id="29" name="Объект 1"/>
          <p:cNvSpPr txBox="1">
            <a:spLocks/>
          </p:cNvSpPr>
          <p:nvPr/>
        </p:nvSpPr>
        <p:spPr bwMode="auto">
          <a:xfrm>
            <a:off x="486322" y="1341924"/>
            <a:ext cx="11219352" cy="4501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just">
              <a:spcBef>
                <a:spcPts val="0"/>
              </a:spcBef>
              <a:buFontTx/>
              <a:buNone/>
            </a:pPr>
            <a:endParaRPr lang="ru-RU" sz="2000" b="1" kern="0" dirty="0">
              <a:solidFill>
                <a:srgbClr val="002060"/>
              </a:solidFill>
              <a:effectLst/>
              <a:latin typeface="Raleway SemiBold" panose="020B0703030101060003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03408" y="544302"/>
          <a:ext cx="11248372" cy="4952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48372"/>
              </a:tblGrid>
              <a:tr h="137100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обращаться в вышестоящие профсоюзные органы с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предложениями об организации массовых акций, в том числе о проведении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митингов, демонстраций, шествий, пикетирования, объявлении забастовки,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также о поддержке коллективных действий, проводимых первичной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профсоюзной организацией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37100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обращаться в территориальную, региональную (межрегиональную) организацию Профсоюза для получения консультаций, помощи и поддержки, получения и распространения информации, необходимой для своей деятельности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0548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вносить предложения о поощрении членов Профсоюза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0548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вносить предложения о награждении членов Профсоюза государственными, ведомственными и профсоюзными наградами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73064291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C4966996-49A5-4A1D-B0B0-F8C27C1132D5}"/>
              </a:ext>
            </a:extLst>
          </p:cNvPr>
          <p:cNvSpPr/>
          <p:nvPr/>
        </p:nvSpPr>
        <p:spPr>
          <a:xfrm>
            <a:off x="8691239" y="0"/>
            <a:ext cx="3500758" cy="6857999"/>
          </a:xfrm>
          <a:prstGeom prst="rect">
            <a:avLst/>
          </a:prstGeom>
          <a:gradFill>
            <a:gsLst>
              <a:gs pos="0">
                <a:srgbClr val="17D1FC"/>
              </a:gs>
              <a:gs pos="83000">
                <a:srgbClr val="206DF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prstClr val="white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8D34B054-C0C2-4655-8600-D546F51BD546}"/>
              </a:ext>
            </a:extLst>
          </p:cNvPr>
          <p:cNvSpPr/>
          <p:nvPr/>
        </p:nvSpPr>
        <p:spPr>
          <a:xfrm flipH="1">
            <a:off x="4820574" y="1"/>
            <a:ext cx="7371423" cy="6858000"/>
          </a:xfrm>
          <a:custGeom>
            <a:avLst/>
            <a:gdLst>
              <a:gd name="connsiteX0" fmla="*/ 1129683 w 1129683"/>
              <a:gd name="connsiteY0" fmla="*/ 0 h 906532"/>
              <a:gd name="connsiteX1" fmla="*/ 533345 w 1129683"/>
              <a:gd name="connsiteY1" fmla="*/ 0 h 906532"/>
              <a:gd name="connsiteX2" fmla="*/ 344817 w 1129683"/>
              <a:gd name="connsiteY2" fmla="*/ 293973 h 906532"/>
              <a:gd name="connsiteX3" fmla="*/ 0 w 1129683"/>
              <a:gd name="connsiteY3" fmla="*/ 293973 h 906532"/>
              <a:gd name="connsiteX4" fmla="*/ 392840 w 1129683"/>
              <a:gd name="connsiteY4" fmla="*/ 906532 h 906532"/>
              <a:gd name="connsiteX5" fmla="*/ 870012 w 1129683"/>
              <a:gd name="connsiteY5" fmla="*/ 906532 h 906532"/>
              <a:gd name="connsiteX6" fmla="*/ 562318 w 1129683"/>
              <a:gd name="connsiteY6" fmla="*/ 426742 h 906532"/>
              <a:gd name="connsiteX7" fmla="*/ 856009 w 1129683"/>
              <a:gd name="connsiteY7" fmla="*/ 426742 h 90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683" h="906532">
                <a:moveTo>
                  <a:pt x="1129683" y="0"/>
                </a:moveTo>
                <a:lnTo>
                  <a:pt x="533345" y="0"/>
                </a:lnTo>
                <a:lnTo>
                  <a:pt x="344817" y="293973"/>
                </a:lnTo>
                <a:lnTo>
                  <a:pt x="0" y="293973"/>
                </a:lnTo>
                <a:lnTo>
                  <a:pt x="392840" y="906532"/>
                </a:lnTo>
                <a:lnTo>
                  <a:pt x="870012" y="906532"/>
                </a:lnTo>
                <a:lnTo>
                  <a:pt x="562318" y="426742"/>
                </a:lnTo>
                <a:lnTo>
                  <a:pt x="856009" y="4267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prstClr val="white"/>
              </a:solidFill>
            </a:endParaRPr>
          </a:p>
        </p:txBody>
      </p:sp>
      <p:sp>
        <p:nvSpPr>
          <p:cNvPr id="29" name="Объект 1"/>
          <p:cNvSpPr txBox="1">
            <a:spLocks/>
          </p:cNvSpPr>
          <p:nvPr/>
        </p:nvSpPr>
        <p:spPr bwMode="auto">
          <a:xfrm>
            <a:off x="486322" y="1341924"/>
            <a:ext cx="11219352" cy="4501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just">
              <a:spcBef>
                <a:spcPts val="0"/>
              </a:spcBef>
              <a:buFontTx/>
              <a:buNone/>
            </a:pPr>
            <a:endParaRPr lang="ru-RU" sz="2000" b="1" kern="0" dirty="0">
              <a:solidFill>
                <a:srgbClr val="002060"/>
              </a:solidFill>
              <a:effectLst/>
              <a:latin typeface="Raleway SemiBold" panose="020B0703030101060003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1041" y="501043"/>
          <a:ext cx="10935221" cy="5674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35221"/>
              </a:tblGrid>
              <a:tr h="38380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ОБЯЗАННОСТИ  ПЕРВИЧНОЙ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ПРОФСОЮЗНОЙ ОРГАНИЗАЦИИ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7844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выполнять настоящий Устав Профсоюза и решения органов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Профсоюза и организаций Профсоюза, принятые в соответствии с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настоящим Уставом Профсоюза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1602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разрабатывать и участвовать в реализации коллективного договора, контролировать его выполнение</a:t>
                      </a:r>
                    </a:p>
                  </a:txBody>
                  <a:tcPr/>
                </a:tc>
              </a:tr>
              <a:tr h="8711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проводить работу по вовлечению в Профсоюз новых членов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017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осуществлять постановку на учет членов Профсоюза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82308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выполнять решения выборных коллегиальных руководящих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органов соответствующей территориальной или региональной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организации Профсоюза по отчислению членских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профсоюзных взносов на организацию деятельности соответствующих органов территориальной, региональной организации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Профсоюза в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порядке, установленном настоящим Уставом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Профсоюза и Положением о размере и порядке уплаты членами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Профсоюза членских профсоюзных взносов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EE4AB730-9C03-4238-BF0A-909E16E504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514"/>
          <a:stretch/>
        </p:blipFill>
        <p:spPr>
          <a:xfrm>
            <a:off x="10420085" y="5492951"/>
            <a:ext cx="1454896" cy="92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3064291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C4966996-49A5-4A1D-B0B0-F8C27C1132D5}"/>
              </a:ext>
            </a:extLst>
          </p:cNvPr>
          <p:cNvSpPr/>
          <p:nvPr/>
        </p:nvSpPr>
        <p:spPr>
          <a:xfrm>
            <a:off x="8691239" y="0"/>
            <a:ext cx="3500758" cy="6857999"/>
          </a:xfrm>
          <a:prstGeom prst="rect">
            <a:avLst/>
          </a:prstGeom>
          <a:gradFill>
            <a:gsLst>
              <a:gs pos="0">
                <a:srgbClr val="17D1FC"/>
              </a:gs>
              <a:gs pos="83000">
                <a:srgbClr val="206DF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prstClr val="white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8D34B054-C0C2-4655-8600-D546F51BD546}"/>
              </a:ext>
            </a:extLst>
          </p:cNvPr>
          <p:cNvSpPr/>
          <p:nvPr/>
        </p:nvSpPr>
        <p:spPr>
          <a:xfrm flipH="1">
            <a:off x="4820574" y="1"/>
            <a:ext cx="7371423" cy="6858000"/>
          </a:xfrm>
          <a:custGeom>
            <a:avLst/>
            <a:gdLst>
              <a:gd name="connsiteX0" fmla="*/ 1129683 w 1129683"/>
              <a:gd name="connsiteY0" fmla="*/ 0 h 906532"/>
              <a:gd name="connsiteX1" fmla="*/ 533345 w 1129683"/>
              <a:gd name="connsiteY1" fmla="*/ 0 h 906532"/>
              <a:gd name="connsiteX2" fmla="*/ 344817 w 1129683"/>
              <a:gd name="connsiteY2" fmla="*/ 293973 h 906532"/>
              <a:gd name="connsiteX3" fmla="*/ 0 w 1129683"/>
              <a:gd name="connsiteY3" fmla="*/ 293973 h 906532"/>
              <a:gd name="connsiteX4" fmla="*/ 392840 w 1129683"/>
              <a:gd name="connsiteY4" fmla="*/ 906532 h 906532"/>
              <a:gd name="connsiteX5" fmla="*/ 870012 w 1129683"/>
              <a:gd name="connsiteY5" fmla="*/ 906532 h 906532"/>
              <a:gd name="connsiteX6" fmla="*/ 562318 w 1129683"/>
              <a:gd name="connsiteY6" fmla="*/ 426742 h 906532"/>
              <a:gd name="connsiteX7" fmla="*/ 856009 w 1129683"/>
              <a:gd name="connsiteY7" fmla="*/ 426742 h 90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683" h="906532">
                <a:moveTo>
                  <a:pt x="1129683" y="0"/>
                </a:moveTo>
                <a:lnTo>
                  <a:pt x="533345" y="0"/>
                </a:lnTo>
                <a:lnTo>
                  <a:pt x="344817" y="293973"/>
                </a:lnTo>
                <a:lnTo>
                  <a:pt x="0" y="293973"/>
                </a:lnTo>
                <a:lnTo>
                  <a:pt x="392840" y="906532"/>
                </a:lnTo>
                <a:lnTo>
                  <a:pt x="870012" y="906532"/>
                </a:lnTo>
                <a:lnTo>
                  <a:pt x="562318" y="426742"/>
                </a:lnTo>
                <a:lnTo>
                  <a:pt x="856009" y="4267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prstClr val="white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EE4AB730-9C03-4238-BF0A-909E16E504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514"/>
          <a:stretch/>
        </p:blipFill>
        <p:spPr>
          <a:xfrm>
            <a:off x="10495241" y="5680842"/>
            <a:ext cx="1454896" cy="925505"/>
          </a:xfrm>
          <a:prstGeom prst="rect">
            <a:avLst/>
          </a:prstGeom>
        </p:spPr>
      </p:pic>
      <p:sp>
        <p:nvSpPr>
          <p:cNvPr id="29" name="Объект 1"/>
          <p:cNvSpPr txBox="1">
            <a:spLocks/>
          </p:cNvSpPr>
          <p:nvPr/>
        </p:nvSpPr>
        <p:spPr bwMode="auto">
          <a:xfrm>
            <a:off x="486322" y="1341924"/>
            <a:ext cx="11219352" cy="4501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just">
              <a:spcBef>
                <a:spcPts val="0"/>
              </a:spcBef>
              <a:buFontTx/>
              <a:buNone/>
            </a:pPr>
            <a:endParaRPr lang="ru-RU" sz="2000" b="1" kern="0" dirty="0">
              <a:solidFill>
                <a:srgbClr val="002060"/>
              </a:solidFill>
              <a:effectLst/>
              <a:latin typeface="Raleway SemiBold" panose="020B0703030101060003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8483520"/>
              </p:ext>
            </p:extLst>
          </p:nvPr>
        </p:nvGraphicFramePr>
        <p:xfrm>
          <a:off x="400833" y="721620"/>
          <a:ext cx="11625267" cy="46473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25267"/>
              </a:tblGrid>
              <a:tr h="151751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представлять в соответствующие территориальные, региональные организации Профсоюза данные о численности членов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Профсоюза и другие сведения, устанавливаемые вышестоящим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профсоюзным органом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3297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вносить на рассмотрение собрания выборных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коллегиальных органов вопросы, предложенные к рассмотрению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вышестоящими профсоюзными органами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4844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проявлять солидарность и принимать участие в организации и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проведении коллективных действий Профсоюза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4844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допускать действий (бездействия), наносящих вред и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причиняющих ущерб организациям Профсоюза и Профсоюзу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73064291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428" y="0"/>
            <a:ext cx="492443" cy="676405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ПЕРВИЧНОЙ ПРОФСОЮЗНОЙ ОРГАНИЗАЦИИ</a:t>
            </a:r>
            <a:endParaRPr lang="ru-RU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5842478"/>
              </p:ext>
            </p:extLst>
          </p:nvPr>
        </p:nvGraphicFramePr>
        <p:xfrm>
          <a:off x="701460" y="293781"/>
          <a:ext cx="11348577" cy="5811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7098"/>
                <a:gridCol w="3037720"/>
                <a:gridCol w="3294856"/>
                <a:gridCol w="2878903"/>
              </a:tblGrid>
              <a:tr h="701083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ВЫСШИЙ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ВЫБОРНЫЕ КОЛЛЕГИАЛЬНЫЕ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ВЫБОРНЫЙ ЕДИНОЛИЧНЫЙ ИСПОЛНИТЕЛЬНЫЙ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64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ВЫБОРНЫЙ КОНТРОЛЬНО-РЕВИЗИОННЫЙ</a:t>
                      </a:r>
                    </a:p>
                    <a:p>
                      <a:pPr algn="ctr"/>
                      <a:endParaRPr lang="ru-RU" dirty="0">
                        <a:solidFill>
                          <a:srgbClr val="64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40618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РУКОВОДЯЩИЙ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0108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собрание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профсоюзный комитет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председатель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контрольно-ревизионная комиссия</a:t>
                      </a:r>
                    </a:p>
                    <a:p>
                      <a:endParaRPr lang="ru-RU" b="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6183">
                <a:tc gridSpan="4"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ПОРЯДОК</a:t>
                      </a:r>
                      <a:r>
                        <a:rPr lang="ru-RU" b="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ИЗБРАНИЯ</a:t>
                      </a:r>
                      <a:endParaRPr lang="ru-RU" b="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3008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избираемый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собрании  ППО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собрании  ППО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b="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собрании  ППО (за исключением членов иных выборных органов ППО)</a:t>
                      </a:r>
                      <a:endParaRPr lang="ru-RU" b="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6183"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ПОЛНОМОЧИЙ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5852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действует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постоянно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лет,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 если председатель избирается досрочно, то его полномочия действуют до окончания срока действия полномочий профкома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6183"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ПЕРИОДИЧНОСТЬ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ВЫБОРОВ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0108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избираемый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раз в 5 лет в единые сроки, определяемые коллегиальным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исполнительным органом Профсоюза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E4AB730-9C03-4238-BF0A-909E16E504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514"/>
          <a:stretch/>
        </p:blipFill>
        <p:spPr>
          <a:xfrm>
            <a:off x="10495241" y="5680842"/>
            <a:ext cx="1454896" cy="92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9959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428" y="0"/>
            <a:ext cx="492443" cy="676405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СОБРАНИЕ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09608575"/>
              </p:ext>
            </p:extLst>
          </p:nvPr>
        </p:nvGraphicFramePr>
        <p:xfrm>
          <a:off x="701460" y="293781"/>
          <a:ext cx="11361104" cy="6284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61104"/>
              </a:tblGrid>
              <a:tr h="73664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СОБРАНИЕ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ПЕРВИЧНОЙ ПРОФСОЮЗНОЙ ОРГАНИЗАЦИИ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900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ПЕРИОДИЧНОСТЬ ПРОВЕДЕНИЯ СОБРАНИЙ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8900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мере необходимости, но не реже одного раза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год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900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ПЕРИОДИЧНОСТЬ ПРОВЕДЕНИЯ ОТЧЕТНО-ВЫБОРНОГО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СОБРАНИЯ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8900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мере необходимости, но не реже одного раза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5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лет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900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СОЗЫВАЮЩИЙ СОБРАНИЕ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8900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Профсоюзный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комитет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900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ДАТА,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ВРЕМЯ И МЕСТО ПРОВЕДЕНИЯ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8075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сообщаются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 менее чем за 15 календарных дней до установленного срока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8075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 ПРОВЕДЕНИИ 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ВНЕОЧЕРЕДНОГО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СОБРАНИЯ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80758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решению профсоюзного комитета принятому по: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его инициативе;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требованию не менее одной трети членов Профсоюза, состоящих на учете в первичной профсоюзной организации;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требованию соответствующего вышестоящего коллегиального профсоюзного органа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E4AB730-9C03-4238-BF0A-909E16E504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514"/>
          <a:stretch/>
        </p:blipFill>
        <p:spPr>
          <a:xfrm>
            <a:off x="10495241" y="5932495"/>
            <a:ext cx="1454896" cy="92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9569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428" y="0"/>
            <a:ext cx="492443" cy="676405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СОБРАНИЕ</a:t>
            </a:r>
            <a:endParaRPr lang="ru-RU" sz="2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38697898"/>
              </p:ext>
            </p:extLst>
          </p:nvPr>
        </p:nvGraphicFramePr>
        <p:xfrm>
          <a:off x="701460" y="293780"/>
          <a:ext cx="11210792" cy="5846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10792"/>
              </a:tblGrid>
              <a:tr h="101321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СОБРАНИЕ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ПЕРВИЧНОЙ ПРОФСОЮЗНОЙ ОРГАНИЗАЦИИ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6609"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СОБРАНИЯ ПО ТРЕБОВАНИЯ ВЫШЕСТОЯЩЕГО ОРГАНА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1267797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если собрание  не проводится в установленные сроки, выборный коллегиальный исполнительный орган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соответствующей вышестоящей организации Профсоюза принимает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о проведении внеочередного собрания  ППО, определяет повестку дня, дату, время и место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ее проведения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72798"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ИСКЛЮЧИТЕЛЬНАЯ КОМПЕТЕНЦИЯ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238614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направления деятельности;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заслушивание отчетов по всем направлениям деятельности;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 единоличных и коллегиальных органов и прекращение их полномочий;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 контрольно-ревизионной комиссии и прекращение её полномочий;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о реорганизации (ликвидации) ППО;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реорганизация(ликвидации) своих структурных подразделений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вопросам исключительной компетенции не менее 52 %  от числа присутствующих на собрании</a:t>
                      </a:r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E4AB730-9C03-4238-BF0A-909E16E504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514"/>
          <a:stretch/>
        </p:blipFill>
        <p:spPr>
          <a:xfrm>
            <a:off x="10495241" y="5680842"/>
            <a:ext cx="1454896" cy="92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6353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428" y="0"/>
            <a:ext cx="492443" cy="676405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СОБРАНИЯ  ЗАСЕДАНИЯ</a:t>
            </a:r>
            <a:endParaRPr lang="ru-RU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92687130"/>
              </p:ext>
            </p:extLst>
          </p:nvPr>
        </p:nvGraphicFramePr>
        <p:xfrm>
          <a:off x="556870" y="137784"/>
          <a:ext cx="11455591" cy="6112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7733"/>
                <a:gridCol w="4759959"/>
                <a:gridCol w="3167899"/>
              </a:tblGrid>
              <a:tr h="78376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собрание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ППО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профком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контроль-ревизионная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комиссия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5843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КВОРУМ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108995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более половины членов Профсоюза для собрания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более половины членов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5843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ПРИНЯТИЕ РЕШЕНИЙ ПРИ НАЛИЧИИ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КВОРУМА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1345165"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вопросам исключительной компетенции не менее 52 %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большинством голосов присутствующих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5843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ЛИЦО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ВЕДУЩЕЕ СОБРАНИЕ ИЛИ ЗАСЕДАНИЕ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96460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избирается на собрании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председатель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(заместитель в его отсутствие) или иной член соответствующего органа по решению такого органа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председатель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его заместитель избирается КРК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5843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РЕГЛАМЕНТ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ФОРМА ГОЛОСОВАНИЯ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85843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определяется соответствующим органом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E4AB730-9C03-4238-BF0A-909E16E504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514"/>
          <a:stretch/>
        </p:blipFill>
        <p:spPr>
          <a:xfrm>
            <a:off x="10495241" y="5680842"/>
            <a:ext cx="1454896" cy="92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4250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428" y="0"/>
            <a:ext cx="492443" cy="676405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РЕШЕНИЙ ПРОФСОЮЗЕЫХ ОРГАНОВ</a:t>
            </a:r>
            <a:endParaRPr lang="ru-RU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02913161"/>
              </p:ext>
            </p:extLst>
          </p:nvPr>
        </p:nvGraphicFramePr>
        <p:xfrm>
          <a:off x="688930" y="313151"/>
          <a:ext cx="11411212" cy="5123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2803"/>
                <a:gridCol w="2852803"/>
                <a:gridCol w="2852803"/>
                <a:gridCol w="2852803"/>
              </a:tblGrid>
              <a:tr h="18517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Собрание 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ППО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Профком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Председатель ППО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Контроль-ревизионная комиссия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9365"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РЕШЕНИЯ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28028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распоряжение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9365"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ХРАНЕНИЯ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ПРОТОКОЛОВ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704648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5 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лет с последующей передачей в архив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5 лет с последующей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передачей в архив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E4AB730-9C03-4238-BF0A-909E16E504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514"/>
          <a:stretch/>
        </p:blipFill>
        <p:spPr>
          <a:xfrm>
            <a:off x="10495241" y="5680842"/>
            <a:ext cx="1454896" cy="92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6870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428" y="0"/>
            <a:ext cx="492443" cy="676405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ПРОФСОЮЗНЫЙ КОМИТЕТ</a:t>
            </a:r>
            <a:endParaRPr lang="ru-RU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55239369"/>
              </p:ext>
            </p:extLst>
          </p:nvPr>
        </p:nvGraphicFramePr>
        <p:xfrm>
          <a:off x="701460" y="293781"/>
          <a:ext cx="11386156" cy="608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86156"/>
              </a:tblGrid>
              <a:tr h="7416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ПРОФСОЮЗНЫЙ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КОМИТЕТ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ПОДЧИНЕННОСТЬ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подотчётен собранию  ППО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ПЕРИОДИЧНОСТЬ ПРОВЕДЕНИЯ ЗАСЕДАНИЙ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мере необходимости, но не реже одного раза в два месяца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ВНЕОЧЕРЕДНЫЕ ЗАСЕДАНИЯ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созываются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председателем по собственной инициативе, по требованию не менее одной трети членов профкома или по требованию вышестоящих профсоюзных организации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избранные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члены, а также председатель и его заместители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ПРАВА И ОБЯЗАННОСТИ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созывает собрание первичной профсоюзной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организации, вносит предложения по повестке дня, дате, времени и месту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ее проведения, организует и осуществляет контроль за выполнением его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(ее) решений, информирует членов Профсоюза о выполнении решений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собрания первичной профсоюзной организации;</a:t>
                      </a:r>
                      <a:endParaRPr lang="ru-RU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предлагает кандидатуру (кандидатуры) на должность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председателя первичной организации Профсоюза;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избирает по предложению председателя первичной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профсоюзной организации заместителя (заместителей) председателя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первичной профсоюзной организации;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22646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6" b="716"/>
          <a:stretch>
            <a:fillRect/>
          </a:stretch>
        </p:blipFill>
        <p:spPr>
          <a:xfrm>
            <a:off x="-5862" y="20257"/>
            <a:ext cx="12192000" cy="6858000"/>
          </a:xfr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0E6050DD-63CB-408C-9308-B176D3A4DA05}"/>
              </a:ext>
            </a:extLst>
          </p:cNvPr>
          <p:cNvSpPr/>
          <p:nvPr/>
        </p:nvSpPr>
        <p:spPr>
          <a:xfrm flipH="1">
            <a:off x="-5862" y="20257"/>
            <a:ext cx="4234649" cy="6858000"/>
          </a:xfrm>
          <a:prstGeom prst="rect">
            <a:avLst/>
          </a:prstGeom>
          <a:gradFill>
            <a:gsLst>
              <a:gs pos="0">
                <a:srgbClr val="17D1FC"/>
              </a:gs>
              <a:gs pos="83000">
                <a:srgbClr val="206DF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dirty="0">
              <a:solidFill>
                <a:prstClr val="white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2934F20F-FF85-4CF8-8BC7-7BBA6800D440}"/>
              </a:ext>
            </a:extLst>
          </p:cNvPr>
          <p:cNvSpPr/>
          <p:nvPr/>
        </p:nvSpPr>
        <p:spPr>
          <a:xfrm flipH="1">
            <a:off x="0" y="0"/>
            <a:ext cx="8149701" cy="6878257"/>
          </a:xfrm>
          <a:custGeom>
            <a:avLst/>
            <a:gdLst>
              <a:gd name="connsiteX0" fmla="*/ 1129683 w 1129683"/>
              <a:gd name="connsiteY0" fmla="*/ 0 h 906532"/>
              <a:gd name="connsiteX1" fmla="*/ 533345 w 1129683"/>
              <a:gd name="connsiteY1" fmla="*/ 0 h 906532"/>
              <a:gd name="connsiteX2" fmla="*/ 344817 w 1129683"/>
              <a:gd name="connsiteY2" fmla="*/ 293973 h 906532"/>
              <a:gd name="connsiteX3" fmla="*/ 0 w 1129683"/>
              <a:gd name="connsiteY3" fmla="*/ 293973 h 906532"/>
              <a:gd name="connsiteX4" fmla="*/ 392840 w 1129683"/>
              <a:gd name="connsiteY4" fmla="*/ 906532 h 906532"/>
              <a:gd name="connsiteX5" fmla="*/ 870012 w 1129683"/>
              <a:gd name="connsiteY5" fmla="*/ 906532 h 906532"/>
              <a:gd name="connsiteX6" fmla="*/ 562318 w 1129683"/>
              <a:gd name="connsiteY6" fmla="*/ 426742 h 906532"/>
              <a:gd name="connsiteX7" fmla="*/ 856009 w 1129683"/>
              <a:gd name="connsiteY7" fmla="*/ 426742 h 90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683" h="906532">
                <a:moveTo>
                  <a:pt x="1129683" y="0"/>
                </a:moveTo>
                <a:lnTo>
                  <a:pt x="533345" y="0"/>
                </a:lnTo>
                <a:lnTo>
                  <a:pt x="344817" y="293973"/>
                </a:lnTo>
                <a:lnTo>
                  <a:pt x="0" y="293973"/>
                </a:lnTo>
                <a:lnTo>
                  <a:pt x="392840" y="906532"/>
                </a:lnTo>
                <a:lnTo>
                  <a:pt x="870012" y="906532"/>
                </a:lnTo>
                <a:lnTo>
                  <a:pt x="562318" y="426742"/>
                </a:lnTo>
                <a:lnTo>
                  <a:pt x="856009" y="426742"/>
                </a:lnTo>
                <a:close/>
              </a:path>
            </a:pathLst>
          </a:custGeom>
          <a:gradFill>
            <a:gsLst>
              <a:gs pos="0">
                <a:srgbClr val="17D1FC"/>
              </a:gs>
              <a:gs pos="83000">
                <a:srgbClr val="206DF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dirty="0">
              <a:solidFill>
                <a:prstClr val="whit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8522" y="648457"/>
            <a:ext cx="2496317" cy="16824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96F51E7-7527-40A8-8BB6-C1731E1DF5C0}"/>
              </a:ext>
            </a:extLst>
          </p:cNvPr>
          <p:cNvSpPr txBox="1"/>
          <p:nvPr/>
        </p:nvSpPr>
        <p:spPr>
          <a:xfrm>
            <a:off x="1904830" y="3252118"/>
            <a:ext cx="500063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prstClr val="white"/>
                </a:solidFill>
                <a:latin typeface="Raleway Black" panose="020B0A03030101060003" pitchFamily="34" charset="-52"/>
              </a:rPr>
              <a:t>Правовая основа </a:t>
            </a:r>
          </a:p>
          <a:p>
            <a:r>
              <a:rPr lang="ru-RU" sz="4000" dirty="0">
                <a:solidFill>
                  <a:prstClr val="white"/>
                </a:solidFill>
                <a:latin typeface="Raleway Black" panose="020B0A03030101060003" pitchFamily="34" charset="-52"/>
              </a:rPr>
              <a:t>деятельности </a:t>
            </a:r>
          </a:p>
          <a:p>
            <a:r>
              <a:rPr lang="ru-RU" sz="4000" dirty="0" smtClean="0">
                <a:solidFill>
                  <a:prstClr val="white"/>
                </a:solidFill>
                <a:latin typeface="Raleway Black" panose="020B0A03030101060003" pitchFamily="34" charset="-52"/>
              </a:rPr>
              <a:t>Профсоюза</a:t>
            </a:r>
            <a:endParaRPr lang="ru-RU" sz="4000" dirty="0">
              <a:solidFill>
                <a:prstClr val="white"/>
              </a:solidFill>
              <a:latin typeface="Raleway Black" panose="020B0A030301010600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8985173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428" y="0"/>
            <a:ext cx="492443" cy="676405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ПРОФСОЮЗНЫЙ КОМИТЕТ</a:t>
            </a:r>
            <a:endParaRPr lang="ru-RU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34905820"/>
              </p:ext>
            </p:extLst>
          </p:nvPr>
        </p:nvGraphicFramePr>
        <p:xfrm>
          <a:off x="701460" y="293780"/>
          <a:ext cx="11386156" cy="6282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86156"/>
              </a:tblGrid>
              <a:tr h="79413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ПРОФСОЮЗНЫЙ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КОМИТЕТ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7068"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ПРАВА И ОБЯЗАННОСТИ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509117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обеспечивает своевременное и полное перечисление членских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профсоюзных взносов в вышестоящие профсоюзные органы;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распоряжается денежными средствами, находящимися в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оперативном управлении ППО, в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соответствии со сметами, утвержденными профсоюзным комитетом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ППО;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утверждает перспективные и текущие планы работы,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статистические и финансовые отчеты, определяет порядок текущего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хранения документов ППО;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ежегодно отчитывается перед членами Профсоюза,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регулярно </a:t>
                      </a:r>
                      <a:r>
                        <a:rPr lang="ru-RU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информиркет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их о своей деятельности;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представляет интересы работников при проведении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коллективных переговоров, заключении и изменении коллективного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договора, осуществлении контроля за его выполнением, а также при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реализации права на участие в управлении организацией и рассмотрении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трудовых споров;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осуществляет профсоюзный контроль за соблюдением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работодателем и его представителями трудового законодательства и иных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нормативных правовых актов, содержащих нормы трудового права;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организует выборы и работу уполномоченных (доверенных)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 по охране труда Профсоюза, инициирует создание комитета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(комиссии) по охране труда;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выдвигает и направляет работодателям или их представителям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требования, участвует в формировании и работе примирительных органов,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объявляет и возглавляет забастовки, принимает решения об их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приостановке, возобновлении и прекращении, а также координирует эти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действия;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26272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428" y="0"/>
            <a:ext cx="492443" cy="676405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ПРОФСОЮЗНЫЙ КОМИТЕТ</a:t>
            </a:r>
            <a:endParaRPr lang="ru-RU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99547790"/>
              </p:ext>
            </p:extLst>
          </p:nvPr>
        </p:nvGraphicFramePr>
        <p:xfrm>
          <a:off x="701460" y="293780"/>
          <a:ext cx="11386156" cy="5488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86156"/>
              </a:tblGrid>
              <a:tr h="397068"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ПРАВА И ОБЯЗАННОСТИ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509117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согласовывает минимум необходимых работ (услуг),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выполняемых в период проведения забастовки работниками организации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сферы образования;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выдвигает кандидатуры для избрания в представительные органы управления организации сферы образования;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определяет сроки и порядок проведения отчетов и выборов в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первичной профсоюзной организации, в том числе в единые сроки,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установленные соответствующим вышестоящим профсоюзным органом;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проводит работу по вовлечению работников в члены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Профсоюза, организует работу по учету членов Профсоюза в соответствии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Положением о членском профсоюзном билете и учете членов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Профсоюза, утверждаемым выборным коллегиальным исполнительным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органом Профсоюза;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организует обучение профсоюзного актива и членов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Профсоюза;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ходатайствует о награждении членов Профсоюза,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профсоюзных работников и профсоюзного актива государственными,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ведомственными и профсоюзными наградами;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осуществляет другие полномочия, в том числе делегированные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ему собранием первичной профсоюзной организации, а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также в соответствии с решениями вышестоящих профсоюзных органов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E4AB730-9C03-4238-BF0A-909E16E504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514"/>
          <a:stretch/>
        </p:blipFill>
        <p:spPr>
          <a:xfrm>
            <a:off x="10495241" y="5680842"/>
            <a:ext cx="1454896" cy="92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2036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428" y="0"/>
            <a:ext cx="492443" cy="676405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02874971"/>
              </p:ext>
            </p:extLst>
          </p:nvPr>
        </p:nvGraphicFramePr>
        <p:xfrm>
          <a:off x="701459" y="117822"/>
          <a:ext cx="11311001" cy="6495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1001"/>
              </a:tblGrid>
              <a:tr h="6979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ПРЕДСЕДАТЕЛЬ 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ПЕРВИЧНОЙ ПРОФСОЮЗНОЙ ОРГАНИЗАЦИИ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047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ПОДЧИНЕННОСТЬ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0236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подотчётен собранию  ППО и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профсоюзному комитету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047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ИНЫХ ПРОФСОЮЗНЫХ ОРГАНАХ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0236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должности входит в состав </a:t>
                      </a:r>
                      <a:r>
                        <a:rPr lang="ru-RU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профсоюзного комитета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047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ВЫПОЛНЯЕМЫЕ ФУНКЦИИ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308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организационно-распорядительные и административно-хозяйственные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функции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0236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ПРАВА И ОБЯЗАННОСТИ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225296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созывает заседания профсоюзного комитета первичной профсоюзной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организации;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ведет заседания профсоюзного комитета;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доверенности представляет интересы первичной профсоюзной организации в органах государственной власти, органах местного самоуправления, перед работодателями, иными органами и организациями;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организует выполнение решений собрания, профсоюзного комитета,  вышестоящих профсоюзных органов, несет персональную ответственность за их выполнение;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E4AB730-9C03-4238-BF0A-909E16E504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514"/>
          <a:stretch/>
        </p:blipFill>
        <p:spPr>
          <a:xfrm>
            <a:off x="10507767" y="5781051"/>
            <a:ext cx="1454896" cy="92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3061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428" y="0"/>
            <a:ext cx="492443" cy="676405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53897307"/>
              </p:ext>
            </p:extLst>
          </p:nvPr>
        </p:nvGraphicFramePr>
        <p:xfrm>
          <a:off x="701459" y="117822"/>
          <a:ext cx="11311001" cy="66216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1001"/>
              </a:tblGrid>
              <a:tr h="49514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ПРАВА И ОБЯЗАННОСТИ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275135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направляет обращения и ходатайства от имени первичной профсоюзной организации;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утверждает номенклатуру дел, инструкцию по делопроизводству, учетную политику первичной профсоюзной организации, вносит в них изменения и дополнения;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осуществляет контроль за порядком уплаты членских профсоюзных взносов, а также за своевременным и полным удержанием и перечислением их работодателем, несет ответственность за выполнение финансовых обязательств по перечислению членских профсоюзных взносов в размерах, принятых соответствующими выборными коллегиальными профсоюзными органами;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организует работу по учету членов Профсоюза, подготовку статистической и финансовой отчетности по формам, утвержденным в Профсоюзе;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определяет обязанности заместителя (заместителей) председателя первичной профсоюзной организации;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организует работу по учету и обеспечивает сохранность документов первичной профсоюзной организации;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выражает и отстаивает мнение работников в порядке,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предусмотренном Трудовым кодексом Российской Федерации, законами и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иными нормативными правовыми актами, коллективным договором,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соглашениями, при принятии работодателем локальных нормативных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актов, содержащих нормы трудового права, а также при расторжении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трудового договора по инициативе работодателя и в других случаях;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E4AB730-9C03-4238-BF0A-909E16E504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514"/>
          <a:stretch/>
        </p:blipFill>
        <p:spPr>
          <a:xfrm>
            <a:off x="10495241" y="5680842"/>
            <a:ext cx="1454896" cy="92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4663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428" y="0"/>
            <a:ext cx="492443" cy="676405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КОНТРОЛЬНО-РЕВИЗИОННАЯ КОМИССИЯ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65349006"/>
              </p:ext>
            </p:extLst>
          </p:nvPr>
        </p:nvGraphicFramePr>
        <p:xfrm>
          <a:off x="701460" y="293782"/>
          <a:ext cx="11373630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73630"/>
              </a:tblGrid>
              <a:tr h="26250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КОНТРОЛЬНО-РЕВИЗИОННАЯ КОМИССИЯ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250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ПОДЧИНЕННОСТЬ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283501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подотчетна</a:t>
                      </a:r>
                      <a:r>
                        <a:rPr lang="ru-RU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собранию  ППО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350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ПРЕДСЕДАТЕЛЬ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283501">
                <a:tc>
                  <a:txBody>
                    <a:bodyPr/>
                    <a:lstStyle/>
                    <a:p>
                      <a:pPr algn="l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силу функции данного органа его председатель по должности: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является участником (делегатом) собрания  ППО;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принимает участие в заседаниях профкома и президиума с правом совещательного голоса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350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ПРАВА И ОБЯЗАННОСТИ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283501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правильность исчисления, полноту сбора и своевременность</a:t>
                      </a:r>
                      <a:r>
                        <a:rPr lang="ru-RU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и перечисления членских профсоюзных взносов, в том числе</a:t>
                      </a:r>
                      <a:r>
                        <a:rPr lang="ru-RU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вышестоящим профсоюзным органам;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от приносящей доход деятельности организаций,</a:t>
                      </a:r>
                      <a:r>
                        <a:rPr lang="ru-RU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учрежденных первичной профсоюзной организацией и иных не</a:t>
                      </a:r>
                      <a:r>
                        <a:rPr lang="ru-RU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запрещенных законом доходов;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сметы доходов и расходов;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правильность ведения бухгалтерского учета, достоверность</a:t>
                      </a:r>
                      <a:r>
                        <a:rPr lang="ru-RU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финансовой, бухгалтерской, налоговой и статистической отчетности;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сохранность и целевое использование денежных средств и</a:t>
                      </a:r>
                      <a:r>
                        <a:rPr lang="ru-RU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профсоюзного имущества;</a:t>
                      </a:r>
                      <a:endParaRPr lang="ru-RU" b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норм Устава Профсоюза в части соблюдения</a:t>
                      </a:r>
                      <a:r>
                        <a:rPr lang="ru-RU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периодичности заседаний выборных коллегиальных профсоюзных</a:t>
                      </a:r>
                      <a:r>
                        <a:rPr lang="ru-RU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органов;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решений выборных коллегиальных органов в части</a:t>
                      </a:r>
                      <a:r>
                        <a:rPr lang="ru-RU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финансово-хозяйственной деятельности;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соблюдение действующих в Профсоюзе положений, инструкций и</a:t>
                      </a:r>
                      <a:r>
                        <a:rPr lang="ru-RU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других документов нормативного характера в части </a:t>
                      </a:r>
                      <a:r>
                        <a:rPr lang="ru-RU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финансовохозяйственной</a:t>
                      </a:r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деятельности и ведения делопроизводства;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58510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428" y="0"/>
            <a:ext cx="492443" cy="676405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КОНТРОЛЬНО-РЕВИЗИОННАЯ КОМИССИЯ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20389294"/>
              </p:ext>
            </p:extLst>
          </p:nvPr>
        </p:nvGraphicFramePr>
        <p:xfrm>
          <a:off x="701460" y="293782"/>
          <a:ext cx="11373630" cy="3932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73630"/>
              </a:tblGrid>
              <a:tr h="45751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КОНТРОЛЬНО-РЕВИЗИОННАЯ КОМИССИЯ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751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ПРАВА И ОБЯЗАННОСТИ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217321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состояние финансовых документов (первичных, учетных и других</a:t>
                      </a:r>
                      <a:r>
                        <a:rPr lang="ru-RU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документов);</a:t>
                      </a:r>
                      <a:endParaRPr lang="ru-RU" sz="2400" b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культурно-просветительных, </a:t>
                      </a:r>
                      <a:r>
                        <a:rPr lang="ru-RU" sz="2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спортивнооздоровительных</a:t>
                      </a:r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других организаций, находящихся в оперативном</a:t>
                      </a:r>
                      <a:r>
                        <a:rPr lang="ru-RU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управлении первичной профсоюзной организаций;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состояние учета членов Профсоюза, соблюдение порядка принятия и</a:t>
                      </a:r>
                      <a:r>
                        <a:rPr lang="ru-RU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прекращения членства в Профсоюзе;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порядок ведения делопроизводства;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порядок рассмотрения писем и обращений от членов Профсоюза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E4AB730-9C03-4238-BF0A-909E16E504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514"/>
          <a:stretch/>
        </p:blipFill>
        <p:spPr>
          <a:xfrm>
            <a:off x="10495241" y="5680842"/>
            <a:ext cx="1454896" cy="92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985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6" b="716"/>
          <a:stretch>
            <a:fillRect/>
          </a:stretch>
        </p:blipFill>
        <p:spPr>
          <a:xfrm>
            <a:off x="-5862" y="20257"/>
            <a:ext cx="12192000" cy="6858000"/>
          </a:xfr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0E6050DD-63CB-408C-9308-B176D3A4DA05}"/>
              </a:ext>
            </a:extLst>
          </p:cNvPr>
          <p:cNvSpPr/>
          <p:nvPr/>
        </p:nvSpPr>
        <p:spPr>
          <a:xfrm flipH="1">
            <a:off x="0" y="0"/>
            <a:ext cx="8113542" cy="6858000"/>
          </a:xfrm>
          <a:prstGeom prst="rect">
            <a:avLst/>
          </a:prstGeom>
          <a:gradFill>
            <a:gsLst>
              <a:gs pos="0">
                <a:srgbClr val="17D1FC"/>
              </a:gs>
              <a:gs pos="83000">
                <a:srgbClr val="206DF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dirty="0">
              <a:solidFill>
                <a:prstClr val="white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2934F20F-FF85-4CF8-8BC7-7BBA6800D440}"/>
              </a:ext>
            </a:extLst>
          </p:cNvPr>
          <p:cNvSpPr/>
          <p:nvPr/>
        </p:nvSpPr>
        <p:spPr>
          <a:xfrm flipH="1">
            <a:off x="3852034" y="20258"/>
            <a:ext cx="8334104" cy="6858000"/>
          </a:xfrm>
          <a:custGeom>
            <a:avLst/>
            <a:gdLst>
              <a:gd name="connsiteX0" fmla="*/ 1129683 w 1129683"/>
              <a:gd name="connsiteY0" fmla="*/ 0 h 906532"/>
              <a:gd name="connsiteX1" fmla="*/ 533345 w 1129683"/>
              <a:gd name="connsiteY1" fmla="*/ 0 h 906532"/>
              <a:gd name="connsiteX2" fmla="*/ 344817 w 1129683"/>
              <a:gd name="connsiteY2" fmla="*/ 293973 h 906532"/>
              <a:gd name="connsiteX3" fmla="*/ 0 w 1129683"/>
              <a:gd name="connsiteY3" fmla="*/ 293973 h 906532"/>
              <a:gd name="connsiteX4" fmla="*/ 392840 w 1129683"/>
              <a:gd name="connsiteY4" fmla="*/ 906532 h 906532"/>
              <a:gd name="connsiteX5" fmla="*/ 870012 w 1129683"/>
              <a:gd name="connsiteY5" fmla="*/ 906532 h 906532"/>
              <a:gd name="connsiteX6" fmla="*/ 562318 w 1129683"/>
              <a:gd name="connsiteY6" fmla="*/ 426742 h 906532"/>
              <a:gd name="connsiteX7" fmla="*/ 856009 w 1129683"/>
              <a:gd name="connsiteY7" fmla="*/ 426742 h 90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683" h="906532">
                <a:moveTo>
                  <a:pt x="1129683" y="0"/>
                </a:moveTo>
                <a:lnTo>
                  <a:pt x="533345" y="0"/>
                </a:lnTo>
                <a:lnTo>
                  <a:pt x="344817" y="293973"/>
                </a:lnTo>
                <a:lnTo>
                  <a:pt x="0" y="293973"/>
                </a:lnTo>
                <a:lnTo>
                  <a:pt x="392840" y="906532"/>
                </a:lnTo>
                <a:lnTo>
                  <a:pt x="870012" y="906532"/>
                </a:lnTo>
                <a:lnTo>
                  <a:pt x="562318" y="426742"/>
                </a:lnTo>
                <a:lnTo>
                  <a:pt x="856009" y="426742"/>
                </a:lnTo>
                <a:close/>
              </a:path>
            </a:pathLst>
          </a:custGeom>
          <a:gradFill>
            <a:gsLst>
              <a:gs pos="0">
                <a:srgbClr val="17D1FC"/>
              </a:gs>
              <a:gs pos="83000">
                <a:srgbClr val="206DF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dirty="0">
              <a:solidFill>
                <a:prstClr val="white"/>
              </a:solidFill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99542" y="483854"/>
            <a:ext cx="2181187" cy="2302928"/>
          </a:xfrm>
          <a:prstGeom prst="rect">
            <a:avLst/>
          </a:prstGeom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-5864" y="3459385"/>
            <a:ext cx="12192001" cy="2965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>
              <a:buClr>
                <a:srgbClr val="14967C"/>
              </a:buClr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SemiBold"/>
                <a:cs typeface="Arial" pitchFamily="34" charset="0"/>
              </a:rPr>
              <a:t>АНГАРСКАЯ ГОРОДСКАЯ ОРГАНИЗАЦИЯ</a:t>
            </a:r>
          </a:p>
          <a:p>
            <a:pPr algn="ctr" defTabSz="457200">
              <a:buClr>
                <a:srgbClr val="14967C"/>
              </a:buClr>
              <a:defRPr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SemiBold"/>
                <a:cs typeface="Arial" pitchFamily="34" charset="0"/>
              </a:rPr>
              <a:t>О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SemiBold"/>
                <a:cs typeface="Arial" pitchFamily="34" charset="0"/>
              </a:rPr>
              <a:t>Б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SemiBold"/>
                <a:cs typeface="Arial" pitchFamily="34" charset="0"/>
              </a:rPr>
              <a:t>ЩЕРОССИЙСК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SemiBold"/>
                <a:cs typeface="Arial" pitchFamily="34" charset="0"/>
              </a:rPr>
              <a:t>ОГО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SemiBold"/>
                <a:cs typeface="Arial" pitchFamily="34" charset="0"/>
              </a:rPr>
              <a:t>ПРОФСОЮЗ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SemiBold"/>
                <a:cs typeface="Arial" pitchFamily="34" charset="0"/>
              </a:rPr>
              <a:t>А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SemiBold"/>
                <a:cs typeface="Arial" pitchFamily="34" charset="0"/>
              </a:rPr>
              <a:t> ОБРАЗОВАНИЯ</a:t>
            </a: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 SemiBold"/>
              <a:cs typeface="Arial" pitchFamily="34" charset="0"/>
            </a:endParaRPr>
          </a:p>
          <a:p>
            <a:pPr algn="ctr" defTabSz="457200">
              <a:spcBef>
                <a:spcPts val="1200"/>
              </a:spcBef>
              <a:buClr>
                <a:srgbClr val="14967C"/>
              </a:buClr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SemiBold"/>
                <a:cs typeface="Arial" pitchFamily="34" charset="0"/>
              </a:rPr>
              <a:t>665824, город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SemiBold"/>
                <a:cs typeface="Arial" pitchFamily="34" charset="0"/>
              </a:rPr>
              <a:t>Ангарск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SemiBold"/>
                <a:cs typeface="Arial" pitchFamily="34" charset="0"/>
              </a:rPr>
              <a:t>, улица Фестивальная, 10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SemiBold"/>
                <a:cs typeface="Arial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SemiBold"/>
                <a:cs typeface="Arial" pitchFamily="34" charset="0"/>
              </a:rPr>
              <a:t> тел. (3955) 54-48-45</a:t>
            </a:r>
          </a:p>
          <a:p>
            <a:pPr algn="ctr" defTabSz="457200">
              <a:buClr>
                <a:srgbClr val="14967C"/>
              </a:buClr>
              <a:defRPr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SemiBold"/>
                <a:cs typeface="Arial" pitchFamily="34" charset="0"/>
              </a:rPr>
              <a:t>e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SemiBold"/>
                <a:cs typeface="Arial" pitchFamily="34" charset="0"/>
              </a:rPr>
              <a:t>-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SemiBold"/>
                <a:cs typeface="Arial" pitchFamily="34" charset="0"/>
              </a:rPr>
              <a:t>mail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SemiBold"/>
                <a:cs typeface="Arial" pitchFamily="34" charset="0"/>
              </a:rPr>
              <a:t>: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SemiBold"/>
                <a:cs typeface="Arial" pitchFamily="34" charset="0"/>
              </a:rPr>
              <a:t>angarsk-proff@yandex.ru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 SemiBold"/>
              <a:cs typeface="Arial" pitchFamily="34" charset="0"/>
            </a:endParaRPr>
          </a:p>
          <a:p>
            <a:pPr algn="ctr" defTabSz="457200">
              <a:buClr>
                <a:srgbClr val="14967C"/>
              </a:buClr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SemiBold"/>
                <a:cs typeface="Arial" pitchFamily="34" charset="0"/>
              </a:rPr>
              <a:t>www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SemiBold"/>
                <a:cs typeface="Arial" pitchFamily="34" charset="0"/>
              </a:rPr>
              <a:t>. angproff.ru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 SemiBold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8754082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C4966996-49A5-4A1D-B0B0-F8C27C1132D5}"/>
              </a:ext>
            </a:extLst>
          </p:cNvPr>
          <p:cNvSpPr/>
          <p:nvPr/>
        </p:nvSpPr>
        <p:spPr>
          <a:xfrm>
            <a:off x="8691239" y="0"/>
            <a:ext cx="3500758" cy="6857999"/>
          </a:xfrm>
          <a:prstGeom prst="rect">
            <a:avLst/>
          </a:prstGeom>
          <a:gradFill>
            <a:gsLst>
              <a:gs pos="0">
                <a:srgbClr val="17D1FC"/>
              </a:gs>
              <a:gs pos="83000">
                <a:srgbClr val="206DF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prstClr val="white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8D34B054-C0C2-4655-8600-D546F51BD546}"/>
              </a:ext>
            </a:extLst>
          </p:cNvPr>
          <p:cNvSpPr/>
          <p:nvPr/>
        </p:nvSpPr>
        <p:spPr>
          <a:xfrm flipH="1">
            <a:off x="4820574" y="1"/>
            <a:ext cx="7371423" cy="6858000"/>
          </a:xfrm>
          <a:custGeom>
            <a:avLst/>
            <a:gdLst>
              <a:gd name="connsiteX0" fmla="*/ 1129683 w 1129683"/>
              <a:gd name="connsiteY0" fmla="*/ 0 h 906532"/>
              <a:gd name="connsiteX1" fmla="*/ 533345 w 1129683"/>
              <a:gd name="connsiteY1" fmla="*/ 0 h 906532"/>
              <a:gd name="connsiteX2" fmla="*/ 344817 w 1129683"/>
              <a:gd name="connsiteY2" fmla="*/ 293973 h 906532"/>
              <a:gd name="connsiteX3" fmla="*/ 0 w 1129683"/>
              <a:gd name="connsiteY3" fmla="*/ 293973 h 906532"/>
              <a:gd name="connsiteX4" fmla="*/ 392840 w 1129683"/>
              <a:gd name="connsiteY4" fmla="*/ 906532 h 906532"/>
              <a:gd name="connsiteX5" fmla="*/ 870012 w 1129683"/>
              <a:gd name="connsiteY5" fmla="*/ 906532 h 906532"/>
              <a:gd name="connsiteX6" fmla="*/ 562318 w 1129683"/>
              <a:gd name="connsiteY6" fmla="*/ 426742 h 906532"/>
              <a:gd name="connsiteX7" fmla="*/ 856009 w 1129683"/>
              <a:gd name="connsiteY7" fmla="*/ 426742 h 90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683" h="906532">
                <a:moveTo>
                  <a:pt x="1129683" y="0"/>
                </a:moveTo>
                <a:lnTo>
                  <a:pt x="533345" y="0"/>
                </a:lnTo>
                <a:lnTo>
                  <a:pt x="344817" y="293973"/>
                </a:lnTo>
                <a:lnTo>
                  <a:pt x="0" y="293973"/>
                </a:lnTo>
                <a:lnTo>
                  <a:pt x="392840" y="906532"/>
                </a:lnTo>
                <a:lnTo>
                  <a:pt x="870012" y="906532"/>
                </a:lnTo>
                <a:lnTo>
                  <a:pt x="562318" y="426742"/>
                </a:lnTo>
                <a:lnTo>
                  <a:pt x="856009" y="4267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prstClr val="white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EE4AB730-9C03-4238-BF0A-909E16E504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514"/>
          <a:stretch/>
        </p:blipFill>
        <p:spPr>
          <a:xfrm>
            <a:off x="10495241" y="5680842"/>
            <a:ext cx="1454896" cy="925505"/>
          </a:xfrm>
          <a:prstGeom prst="rect">
            <a:avLst/>
          </a:prstGeom>
        </p:spPr>
      </p:pic>
      <p:grpSp>
        <p:nvGrpSpPr>
          <p:cNvPr id="3" name="Graphic 14">
            <a:extLst>
              <a:ext uri="{FF2B5EF4-FFF2-40B4-BE49-F238E27FC236}">
                <a16:creationId xmlns="" xmlns:a16="http://schemas.microsoft.com/office/drawing/2014/main" id="{67E0DAE2-2F28-4EC4-8AA0-4B9E8FA9798F}"/>
              </a:ext>
            </a:extLst>
          </p:cNvPr>
          <p:cNvGrpSpPr/>
          <p:nvPr/>
        </p:nvGrpSpPr>
        <p:grpSpPr>
          <a:xfrm>
            <a:off x="864691" y="3575809"/>
            <a:ext cx="1460762" cy="1331573"/>
            <a:chOff x="922428" y="1701255"/>
            <a:chExt cx="720000" cy="720000"/>
          </a:xfrm>
        </p:grpSpPr>
        <p:sp>
          <p:nvSpPr>
            <p:cNvPr id="51" name="Freeform 991">
              <a:extLst>
                <a:ext uri="{FF2B5EF4-FFF2-40B4-BE49-F238E27FC236}">
                  <a16:creationId xmlns="" xmlns:a16="http://schemas.microsoft.com/office/drawing/2014/main" id="{F9BA14AB-1FEA-48B9-B6A4-D23DEDA4BB79}"/>
                </a:ext>
              </a:extLst>
            </p:cNvPr>
            <p:cNvSpPr/>
            <p:nvPr/>
          </p:nvSpPr>
          <p:spPr>
            <a:xfrm>
              <a:off x="923133" y="1701255"/>
              <a:ext cx="635460" cy="459844"/>
            </a:xfrm>
            <a:custGeom>
              <a:avLst/>
              <a:gdLst>
                <a:gd name="connsiteX0" fmla="*/ 636032 w 635459"/>
                <a:gd name="connsiteY0" fmla="*/ 367328 h 459843"/>
                <a:gd name="connsiteX1" fmla="*/ 636032 w 635459"/>
                <a:gd name="connsiteY1" fmla="*/ 367103 h 459843"/>
                <a:gd name="connsiteX2" fmla="*/ 636021 w 635459"/>
                <a:gd name="connsiteY2" fmla="*/ 366839 h 459843"/>
                <a:gd name="connsiteX3" fmla="*/ 635983 w 635459"/>
                <a:gd name="connsiteY3" fmla="*/ 366125 h 459843"/>
                <a:gd name="connsiteX4" fmla="*/ 635928 w 635459"/>
                <a:gd name="connsiteY4" fmla="*/ 365685 h 459843"/>
                <a:gd name="connsiteX5" fmla="*/ 635840 w 635459"/>
                <a:gd name="connsiteY5" fmla="*/ 365103 h 459843"/>
                <a:gd name="connsiteX6" fmla="*/ 635708 w 635459"/>
                <a:gd name="connsiteY6" fmla="*/ 364526 h 459843"/>
                <a:gd name="connsiteX7" fmla="*/ 635598 w 635459"/>
                <a:gd name="connsiteY7" fmla="*/ 364098 h 459843"/>
                <a:gd name="connsiteX8" fmla="*/ 635366 w 635459"/>
                <a:gd name="connsiteY8" fmla="*/ 363417 h 459843"/>
                <a:gd name="connsiteX9" fmla="*/ 635278 w 635459"/>
                <a:gd name="connsiteY9" fmla="*/ 363175 h 459843"/>
                <a:gd name="connsiteX10" fmla="*/ 635196 w 635459"/>
                <a:gd name="connsiteY10" fmla="*/ 362961 h 459843"/>
                <a:gd name="connsiteX11" fmla="*/ 635196 w 635459"/>
                <a:gd name="connsiteY11" fmla="*/ 362950 h 459843"/>
                <a:gd name="connsiteX12" fmla="*/ 569930 w 635459"/>
                <a:gd name="connsiteY12" fmla="*/ 198820 h 459843"/>
                <a:gd name="connsiteX13" fmla="*/ 625360 w 635459"/>
                <a:gd name="connsiteY13" fmla="*/ 198820 h 459843"/>
                <a:gd name="connsiteX14" fmla="*/ 636032 w 635459"/>
                <a:gd name="connsiteY14" fmla="*/ 188168 h 459843"/>
                <a:gd name="connsiteX15" fmla="*/ 636032 w 635459"/>
                <a:gd name="connsiteY15" fmla="*/ 144141 h 459843"/>
                <a:gd name="connsiteX16" fmla="*/ 625360 w 635459"/>
                <a:gd name="connsiteY16" fmla="*/ 133489 h 459843"/>
                <a:gd name="connsiteX17" fmla="*/ 532493 w 635459"/>
                <a:gd name="connsiteY17" fmla="*/ 133489 h 459843"/>
                <a:gd name="connsiteX18" fmla="*/ 475412 w 635459"/>
                <a:gd name="connsiteY18" fmla="*/ 76520 h 459843"/>
                <a:gd name="connsiteX19" fmla="*/ 451767 w 635459"/>
                <a:gd name="connsiteY19" fmla="*/ 66747 h 459843"/>
                <a:gd name="connsiteX20" fmla="*/ 364172 w 635459"/>
                <a:gd name="connsiteY20" fmla="*/ 66747 h 459843"/>
                <a:gd name="connsiteX21" fmla="*/ 354298 w 635459"/>
                <a:gd name="connsiteY21" fmla="*/ 55909 h 459843"/>
                <a:gd name="connsiteX22" fmla="*/ 354298 w 635459"/>
                <a:gd name="connsiteY22" fmla="*/ 10651 h 459843"/>
                <a:gd name="connsiteX23" fmla="*/ 343626 w 635459"/>
                <a:gd name="connsiteY23" fmla="*/ 0 h 459843"/>
                <a:gd name="connsiteX24" fmla="*/ 292401 w 635459"/>
                <a:gd name="connsiteY24" fmla="*/ 0 h 459843"/>
                <a:gd name="connsiteX25" fmla="*/ 281729 w 635459"/>
                <a:gd name="connsiteY25" fmla="*/ 10651 h 459843"/>
                <a:gd name="connsiteX26" fmla="*/ 281729 w 635459"/>
                <a:gd name="connsiteY26" fmla="*/ 55909 h 459843"/>
                <a:gd name="connsiteX27" fmla="*/ 271860 w 635459"/>
                <a:gd name="connsiteY27" fmla="*/ 66747 h 459843"/>
                <a:gd name="connsiteX28" fmla="*/ 246157 w 635459"/>
                <a:gd name="connsiteY28" fmla="*/ 66747 h 459843"/>
                <a:gd name="connsiteX29" fmla="*/ 235485 w 635459"/>
                <a:gd name="connsiteY29" fmla="*/ 77393 h 459843"/>
                <a:gd name="connsiteX30" fmla="*/ 246157 w 635459"/>
                <a:gd name="connsiteY30" fmla="*/ 88044 h 459843"/>
                <a:gd name="connsiteX31" fmla="*/ 262839 w 635459"/>
                <a:gd name="connsiteY31" fmla="*/ 88044 h 459843"/>
                <a:gd name="connsiteX32" fmla="*/ 261810 w 635459"/>
                <a:gd name="connsiteY32" fmla="*/ 98696 h 459843"/>
                <a:gd name="connsiteX33" fmla="*/ 263137 w 635459"/>
                <a:gd name="connsiteY33" fmla="*/ 110770 h 459843"/>
                <a:gd name="connsiteX34" fmla="*/ 193694 w 635459"/>
                <a:gd name="connsiteY34" fmla="*/ 110770 h 459843"/>
                <a:gd name="connsiteX35" fmla="*/ 186148 w 635459"/>
                <a:gd name="connsiteY35" fmla="*/ 113890 h 459843"/>
                <a:gd name="connsiteX36" fmla="*/ 125935 w 635459"/>
                <a:gd name="connsiteY36" fmla="*/ 173979 h 459843"/>
                <a:gd name="connsiteX37" fmla="*/ 117387 w 635459"/>
                <a:gd name="connsiteY37" fmla="*/ 177512 h 459843"/>
                <a:gd name="connsiteX38" fmla="*/ 82063 w 635459"/>
                <a:gd name="connsiteY38" fmla="*/ 177512 h 459843"/>
                <a:gd name="connsiteX39" fmla="*/ 82003 w 635459"/>
                <a:gd name="connsiteY39" fmla="*/ 177512 h 459843"/>
                <a:gd name="connsiteX40" fmla="*/ 81601 w 635459"/>
                <a:gd name="connsiteY40" fmla="*/ 177512 h 459843"/>
                <a:gd name="connsiteX41" fmla="*/ 81574 w 635459"/>
                <a:gd name="connsiteY41" fmla="*/ 177512 h 459843"/>
                <a:gd name="connsiteX42" fmla="*/ 21344 w 635459"/>
                <a:gd name="connsiteY42" fmla="*/ 177512 h 459843"/>
                <a:gd name="connsiteX43" fmla="*/ 21344 w 635459"/>
                <a:gd name="connsiteY43" fmla="*/ 154792 h 459843"/>
                <a:gd name="connsiteX44" fmla="*/ 107959 w 635459"/>
                <a:gd name="connsiteY44" fmla="*/ 154792 h 459843"/>
                <a:gd name="connsiteX45" fmla="*/ 115505 w 635459"/>
                <a:gd name="connsiteY45" fmla="*/ 151672 h 459843"/>
                <a:gd name="connsiteX46" fmla="*/ 175712 w 635459"/>
                <a:gd name="connsiteY46" fmla="*/ 91582 h 459843"/>
                <a:gd name="connsiteX47" fmla="*/ 184266 w 635459"/>
                <a:gd name="connsiteY47" fmla="*/ 88044 h 459843"/>
                <a:gd name="connsiteX48" fmla="*/ 196242 w 635459"/>
                <a:gd name="connsiteY48" fmla="*/ 88044 h 459843"/>
                <a:gd name="connsiteX49" fmla="*/ 206914 w 635459"/>
                <a:gd name="connsiteY49" fmla="*/ 77393 h 459843"/>
                <a:gd name="connsiteX50" fmla="*/ 196242 w 635459"/>
                <a:gd name="connsiteY50" fmla="*/ 66747 h 459843"/>
                <a:gd name="connsiteX51" fmla="*/ 184266 w 635459"/>
                <a:gd name="connsiteY51" fmla="*/ 66747 h 459843"/>
                <a:gd name="connsiteX52" fmla="*/ 160621 w 635459"/>
                <a:gd name="connsiteY52" fmla="*/ 76520 h 459843"/>
                <a:gd name="connsiteX53" fmla="*/ 103540 w 635459"/>
                <a:gd name="connsiteY53" fmla="*/ 133489 h 459843"/>
                <a:gd name="connsiteX54" fmla="*/ 10672 w 635459"/>
                <a:gd name="connsiteY54" fmla="*/ 133489 h 459843"/>
                <a:gd name="connsiteX55" fmla="*/ 0 w 635459"/>
                <a:gd name="connsiteY55" fmla="*/ 144141 h 459843"/>
                <a:gd name="connsiteX56" fmla="*/ 0 w 635459"/>
                <a:gd name="connsiteY56" fmla="*/ 188168 h 459843"/>
                <a:gd name="connsiteX57" fmla="*/ 10672 w 635459"/>
                <a:gd name="connsiteY57" fmla="*/ 198820 h 459843"/>
                <a:gd name="connsiteX58" fmla="*/ 66097 w 635459"/>
                <a:gd name="connsiteY58" fmla="*/ 198820 h 459843"/>
                <a:gd name="connsiteX59" fmla="*/ 837 w 635459"/>
                <a:gd name="connsiteY59" fmla="*/ 362950 h 459843"/>
                <a:gd name="connsiteX60" fmla="*/ 837 w 635459"/>
                <a:gd name="connsiteY60" fmla="*/ 362961 h 459843"/>
                <a:gd name="connsiteX61" fmla="*/ 749 w 635459"/>
                <a:gd name="connsiteY61" fmla="*/ 363175 h 459843"/>
                <a:gd name="connsiteX62" fmla="*/ 666 w 635459"/>
                <a:gd name="connsiteY62" fmla="*/ 363417 h 459843"/>
                <a:gd name="connsiteX63" fmla="*/ 435 w 635459"/>
                <a:gd name="connsiteY63" fmla="*/ 364098 h 459843"/>
                <a:gd name="connsiteX64" fmla="*/ 325 w 635459"/>
                <a:gd name="connsiteY64" fmla="*/ 364526 h 459843"/>
                <a:gd name="connsiteX65" fmla="*/ 193 w 635459"/>
                <a:gd name="connsiteY65" fmla="*/ 365103 h 459843"/>
                <a:gd name="connsiteX66" fmla="*/ 105 w 635459"/>
                <a:gd name="connsiteY66" fmla="*/ 365685 h 459843"/>
                <a:gd name="connsiteX67" fmla="*/ 50 w 635459"/>
                <a:gd name="connsiteY67" fmla="*/ 366125 h 459843"/>
                <a:gd name="connsiteX68" fmla="*/ 11 w 635459"/>
                <a:gd name="connsiteY68" fmla="*/ 366839 h 459843"/>
                <a:gd name="connsiteX69" fmla="*/ 0 w 635459"/>
                <a:gd name="connsiteY69" fmla="*/ 367103 h 459843"/>
                <a:gd name="connsiteX70" fmla="*/ 0 w 635459"/>
                <a:gd name="connsiteY70" fmla="*/ 367328 h 459843"/>
                <a:gd name="connsiteX71" fmla="*/ 0 w 635459"/>
                <a:gd name="connsiteY71" fmla="*/ 367339 h 459843"/>
                <a:gd name="connsiteX72" fmla="*/ 0 w 635459"/>
                <a:gd name="connsiteY72" fmla="*/ 392662 h 459843"/>
                <a:gd name="connsiteX73" fmla="*/ 67588 w 635459"/>
                <a:gd name="connsiteY73" fmla="*/ 460118 h 459843"/>
                <a:gd name="connsiteX74" fmla="*/ 96043 w 635459"/>
                <a:gd name="connsiteY74" fmla="*/ 460118 h 459843"/>
                <a:gd name="connsiteX75" fmla="*/ 163631 w 635459"/>
                <a:gd name="connsiteY75" fmla="*/ 392662 h 459843"/>
                <a:gd name="connsiteX76" fmla="*/ 163631 w 635459"/>
                <a:gd name="connsiteY76" fmla="*/ 367339 h 459843"/>
                <a:gd name="connsiteX77" fmla="*/ 163631 w 635459"/>
                <a:gd name="connsiteY77" fmla="*/ 367328 h 459843"/>
                <a:gd name="connsiteX78" fmla="*/ 163631 w 635459"/>
                <a:gd name="connsiteY78" fmla="*/ 367103 h 459843"/>
                <a:gd name="connsiteX79" fmla="*/ 163615 w 635459"/>
                <a:gd name="connsiteY79" fmla="*/ 366839 h 459843"/>
                <a:gd name="connsiteX80" fmla="*/ 163582 w 635459"/>
                <a:gd name="connsiteY80" fmla="*/ 366125 h 459843"/>
                <a:gd name="connsiteX81" fmla="*/ 163527 w 635459"/>
                <a:gd name="connsiteY81" fmla="*/ 365685 h 459843"/>
                <a:gd name="connsiteX82" fmla="*/ 163433 w 635459"/>
                <a:gd name="connsiteY82" fmla="*/ 365103 h 459843"/>
                <a:gd name="connsiteX83" fmla="*/ 163301 w 635459"/>
                <a:gd name="connsiteY83" fmla="*/ 364526 h 459843"/>
                <a:gd name="connsiteX84" fmla="*/ 163191 w 635459"/>
                <a:gd name="connsiteY84" fmla="*/ 364098 h 459843"/>
                <a:gd name="connsiteX85" fmla="*/ 162960 w 635459"/>
                <a:gd name="connsiteY85" fmla="*/ 363417 h 459843"/>
                <a:gd name="connsiteX86" fmla="*/ 162877 w 635459"/>
                <a:gd name="connsiteY86" fmla="*/ 363175 h 459843"/>
                <a:gd name="connsiteX87" fmla="*/ 162795 w 635459"/>
                <a:gd name="connsiteY87" fmla="*/ 362961 h 459843"/>
                <a:gd name="connsiteX88" fmla="*/ 162789 w 635459"/>
                <a:gd name="connsiteY88" fmla="*/ 362950 h 459843"/>
                <a:gd name="connsiteX89" fmla="*/ 97529 w 635459"/>
                <a:gd name="connsiteY89" fmla="*/ 198820 h 459843"/>
                <a:gd name="connsiteX90" fmla="*/ 117387 w 635459"/>
                <a:gd name="connsiteY90" fmla="*/ 198820 h 459843"/>
                <a:gd name="connsiteX91" fmla="*/ 141032 w 635459"/>
                <a:gd name="connsiteY91" fmla="*/ 189042 h 459843"/>
                <a:gd name="connsiteX92" fmla="*/ 198113 w 635459"/>
                <a:gd name="connsiteY92" fmla="*/ 132072 h 459843"/>
                <a:gd name="connsiteX93" fmla="*/ 272873 w 635459"/>
                <a:gd name="connsiteY93" fmla="*/ 132072 h 459843"/>
                <a:gd name="connsiteX94" fmla="*/ 281734 w 635459"/>
                <a:gd name="connsiteY94" fmla="*/ 141487 h 459843"/>
                <a:gd name="connsiteX95" fmla="*/ 281734 w 635459"/>
                <a:gd name="connsiteY95" fmla="*/ 181774 h 459843"/>
                <a:gd name="connsiteX96" fmla="*/ 292406 w 635459"/>
                <a:gd name="connsiteY96" fmla="*/ 192426 h 459843"/>
                <a:gd name="connsiteX97" fmla="*/ 303079 w 635459"/>
                <a:gd name="connsiteY97" fmla="*/ 181774 h 459843"/>
                <a:gd name="connsiteX98" fmla="*/ 303079 w 635459"/>
                <a:gd name="connsiteY98" fmla="*/ 152765 h 459843"/>
                <a:gd name="connsiteX99" fmla="*/ 318016 w 635459"/>
                <a:gd name="connsiteY99" fmla="*/ 154792 h 459843"/>
                <a:gd name="connsiteX100" fmla="*/ 332959 w 635459"/>
                <a:gd name="connsiteY100" fmla="*/ 152765 h 459843"/>
                <a:gd name="connsiteX101" fmla="*/ 332959 w 635459"/>
                <a:gd name="connsiteY101" fmla="*/ 394794 h 459843"/>
                <a:gd name="connsiteX102" fmla="*/ 343631 w 635459"/>
                <a:gd name="connsiteY102" fmla="*/ 405445 h 459843"/>
                <a:gd name="connsiteX103" fmla="*/ 354303 w 635459"/>
                <a:gd name="connsiteY103" fmla="*/ 394794 h 459843"/>
                <a:gd name="connsiteX104" fmla="*/ 354303 w 635459"/>
                <a:gd name="connsiteY104" fmla="*/ 141487 h 459843"/>
                <a:gd name="connsiteX105" fmla="*/ 363165 w 635459"/>
                <a:gd name="connsiteY105" fmla="*/ 132072 h 459843"/>
                <a:gd name="connsiteX106" fmla="*/ 437919 w 635459"/>
                <a:gd name="connsiteY106" fmla="*/ 132072 h 459843"/>
                <a:gd name="connsiteX107" fmla="*/ 495000 w 635459"/>
                <a:gd name="connsiteY107" fmla="*/ 189042 h 459843"/>
                <a:gd name="connsiteX108" fmla="*/ 518645 w 635459"/>
                <a:gd name="connsiteY108" fmla="*/ 198820 h 459843"/>
                <a:gd name="connsiteX109" fmla="*/ 538503 w 635459"/>
                <a:gd name="connsiteY109" fmla="*/ 198820 h 459843"/>
                <a:gd name="connsiteX110" fmla="*/ 473243 w 635459"/>
                <a:gd name="connsiteY110" fmla="*/ 362950 h 459843"/>
                <a:gd name="connsiteX111" fmla="*/ 473238 w 635459"/>
                <a:gd name="connsiteY111" fmla="*/ 362961 h 459843"/>
                <a:gd name="connsiteX112" fmla="*/ 473155 w 635459"/>
                <a:gd name="connsiteY112" fmla="*/ 363175 h 459843"/>
                <a:gd name="connsiteX113" fmla="*/ 473072 w 635459"/>
                <a:gd name="connsiteY113" fmla="*/ 363417 h 459843"/>
                <a:gd name="connsiteX114" fmla="*/ 472841 w 635459"/>
                <a:gd name="connsiteY114" fmla="*/ 364098 h 459843"/>
                <a:gd name="connsiteX115" fmla="*/ 472731 w 635459"/>
                <a:gd name="connsiteY115" fmla="*/ 364526 h 459843"/>
                <a:gd name="connsiteX116" fmla="*/ 472599 w 635459"/>
                <a:gd name="connsiteY116" fmla="*/ 365103 h 459843"/>
                <a:gd name="connsiteX117" fmla="*/ 472511 w 635459"/>
                <a:gd name="connsiteY117" fmla="*/ 365685 h 459843"/>
                <a:gd name="connsiteX118" fmla="*/ 472450 w 635459"/>
                <a:gd name="connsiteY118" fmla="*/ 366125 h 459843"/>
                <a:gd name="connsiteX119" fmla="*/ 472417 w 635459"/>
                <a:gd name="connsiteY119" fmla="*/ 366839 h 459843"/>
                <a:gd name="connsiteX120" fmla="*/ 472401 w 635459"/>
                <a:gd name="connsiteY120" fmla="*/ 367103 h 459843"/>
                <a:gd name="connsiteX121" fmla="*/ 472401 w 635459"/>
                <a:gd name="connsiteY121" fmla="*/ 367328 h 459843"/>
                <a:gd name="connsiteX122" fmla="*/ 472401 w 635459"/>
                <a:gd name="connsiteY122" fmla="*/ 367339 h 459843"/>
                <a:gd name="connsiteX123" fmla="*/ 472401 w 635459"/>
                <a:gd name="connsiteY123" fmla="*/ 392662 h 459843"/>
                <a:gd name="connsiteX124" fmla="*/ 539989 w 635459"/>
                <a:gd name="connsiteY124" fmla="*/ 460118 h 459843"/>
                <a:gd name="connsiteX125" fmla="*/ 568450 w 635459"/>
                <a:gd name="connsiteY125" fmla="*/ 460118 h 459843"/>
                <a:gd name="connsiteX126" fmla="*/ 636032 w 635459"/>
                <a:gd name="connsiteY126" fmla="*/ 392662 h 459843"/>
                <a:gd name="connsiteX127" fmla="*/ 636032 w 635459"/>
                <a:gd name="connsiteY127" fmla="*/ 367339 h 459843"/>
                <a:gd name="connsiteX128" fmla="*/ 636032 w 635459"/>
                <a:gd name="connsiteY128" fmla="*/ 367328 h 459843"/>
                <a:gd name="connsiteX129" fmla="*/ 81816 w 635459"/>
                <a:gd name="connsiteY129" fmla="*/ 217040 h 459843"/>
                <a:gd name="connsiteX130" fmla="*/ 137246 w 635459"/>
                <a:gd name="connsiteY130" fmla="*/ 356451 h 459843"/>
                <a:gd name="connsiteX131" fmla="*/ 26386 w 635459"/>
                <a:gd name="connsiteY131" fmla="*/ 356451 h 459843"/>
                <a:gd name="connsiteX132" fmla="*/ 142287 w 635459"/>
                <a:gd name="connsiteY132" fmla="*/ 392662 h 459843"/>
                <a:gd name="connsiteX133" fmla="*/ 96043 w 635459"/>
                <a:gd name="connsiteY133" fmla="*/ 438816 h 459843"/>
                <a:gd name="connsiteX134" fmla="*/ 67588 w 635459"/>
                <a:gd name="connsiteY134" fmla="*/ 438816 h 459843"/>
                <a:gd name="connsiteX135" fmla="*/ 21339 w 635459"/>
                <a:gd name="connsiteY135" fmla="*/ 392662 h 459843"/>
                <a:gd name="connsiteX136" fmla="*/ 21339 w 635459"/>
                <a:gd name="connsiteY136" fmla="*/ 377748 h 459843"/>
                <a:gd name="connsiteX137" fmla="*/ 142287 w 635459"/>
                <a:gd name="connsiteY137" fmla="*/ 377748 h 459843"/>
                <a:gd name="connsiteX138" fmla="*/ 609647 w 635459"/>
                <a:gd name="connsiteY138" fmla="*/ 356451 h 459843"/>
                <a:gd name="connsiteX139" fmla="*/ 498787 w 635459"/>
                <a:gd name="connsiteY139" fmla="*/ 356451 h 459843"/>
                <a:gd name="connsiteX140" fmla="*/ 554217 w 635459"/>
                <a:gd name="connsiteY140" fmla="*/ 217040 h 459843"/>
                <a:gd name="connsiteX141" fmla="*/ 303073 w 635459"/>
                <a:gd name="connsiteY141" fmla="*/ 21302 h 459843"/>
                <a:gd name="connsiteX142" fmla="*/ 332954 w 635459"/>
                <a:gd name="connsiteY142" fmla="*/ 21302 h 459843"/>
                <a:gd name="connsiteX143" fmla="*/ 332954 w 635459"/>
                <a:gd name="connsiteY143" fmla="*/ 44632 h 459843"/>
                <a:gd name="connsiteX144" fmla="*/ 318016 w 635459"/>
                <a:gd name="connsiteY144" fmla="*/ 42605 h 459843"/>
                <a:gd name="connsiteX145" fmla="*/ 303073 w 635459"/>
                <a:gd name="connsiteY145" fmla="*/ 44632 h 459843"/>
                <a:gd name="connsiteX146" fmla="*/ 283154 w 635459"/>
                <a:gd name="connsiteY146" fmla="*/ 98696 h 459843"/>
                <a:gd name="connsiteX147" fmla="*/ 318016 w 635459"/>
                <a:gd name="connsiteY147" fmla="*/ 63902 h 459843"/>
                <a:gd name="connsiteX148" fmla="*/ 352878 w 635459"/>
                <a:gd name="connsiteY148" fmla="*/ 98696 h 459843"/>
                <a:gd name="connsiteX149" fmla="*/ 318016 w 635459"/>
                <a:gd name="connsiteY149" fmla="*/ 133489 h 459843"/>
                <a:gd name="connsiteX150" fmla="*/ 283154 w 635459"/>
                <a:gd name="connsiteY150" fmla="*/ 98696 h 459843"/>
                <a:gd name="connsiteX151" fmla="*/ 510092 w 635459"/>
                <a:gd name="connsiteY151" fmla="*/ 173979 h 459843"/>
                <a:gd name="connsiteX152" fmla="*/ 449884 w 635459"/>
                <a:gd name="connsiteY152" fmla="*/ 113890 h 459843"/>
                <a:gd name="connsiteX153" fmla="*/ 442339 w 635459"/>
                <a:gd name="connsiteY153" fmla="*/ 110770 h 459843"/>
                <a:gd name="connsiteX154" fmla="*/ 372896 w 635459"/>
                <a:gd name="connsiteY154" fmla="*/ 110770 h 459843"/>
                <a:gd name="connsiteX155" fmla="*/ 374222 w 635459"/>
                <a:gd name="connsiteY155" fmla="*/ 98701 h 459843"/>
                <a:gd name="connsiteX156" fmla="*/ 373193 w 635459"/>
                <a:gd name="connsiteY156" fmla="*/ 88050 h 459843"/>
                <a:gd name="connsiteX157" fmla="*/ 451767 w 635459"/>
                <a:gd name="connsiteY157" fmla="*/ 88050 h 459843"/>
                <a:gd name="connsiteX158" fmla="*/ 460320 w 635459"/>
                <a:gd name="connsiteY158" fmla="*/ 91582 h 459843"/>
                <a:gd name="connsiteX159" fmla="*/ 520527 w 635459"/>
                <a:gd name="connsiteY159" fmla="*/ 151672 h 459843"/>
                <a:gd name="connsiteX160" fmla="*/ 528073 w 635459"/>
                <a:gd name="connsiteY160" fmla="*/ 154792 h 459843"/>
                <a:gd name="connsiteX161" fmla="*/ 614694 w 635459"/>
                <a:gd name="connsiteY161" fmla="*/ 154792 h 459843"/>
                <a:gd name="connsiteX162" fmla="*/ 614694 w 635459"/>
                <a:gd name="connsiteY162" fmla="*/ 177517 h 459843"/>
                <a:gd name="connsiteX163" fmla="*/ 554470 w 635459"/>
                <a:gd name="connsiteY163" fmla="*/ 177517 h 459843"/>
                <a:gd name="connsiteX164" fmla="*/ 554404 w 635459"/>
                <a:gd name="connsiteY164" fmla="*/ 177517 h 459843"/>
                <a:gd name="connsiteX165" fmla="*/ 554007 w 635459"/>
                <a:gd name="connsiteY165" fmla="*/ 177517 h 459843"/>
                <a:gd name="connsiteX166" fmla="*/ 553974 w 635459"/>
                <a:gd name="connsiteY166" fmla="*/ 177517 h 459843"/>
                <a:gd name="connsiteX167" fmla="*/ 518645 w 635459"/>
                <a:gd name="connsiteY167" fmla="*/ 177517 h 459843"/>
                <a:gd name="connsiteX168" fmla="*/ 510092 w 635459"/>
                <a:gd name="connsiteY168" fmla="*/ 173979 h 459843"/>
                <a:gd name="connsiteX169" fmla="*/ 614688 w 635459"/>
                <a:gd name="connsiteY169" fmla="*/ 392662 h 459843"/>
                <a:gd name="connsiteX170" fmla="*/ 568444 w 635459"/>
                <a:gd name="connsiteY170" fmla="*/ 438816 h 459843"/>
                <a:gd name="connsiteX171" fmla="*/ 539989 w 635459"/>
                <a:gd name="connsiteY171" fmla="*/ 438816 h 459843"/>
                <a:gd name="connsiteX172" fmla="*/ 493745 w 635459"/>
                <a:gd name="connsiteY172" fmla="*/ 392662 h 459843"/>
                <a:gd name="connsiteX173" fmla="*/ 493745 w 635459"/>
                <a:gd name="connsiteY173" fmla="*/ 377748 h 459843"/>
                <a:gd name="connsiteX174" fmla="*/ 614688 w 635459"/>
                <a:gd name="connsiteY174" fmla="*/ 377748 h 459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635459" h="459843">
                  <a:moveTo>
                    <a:pt x="636032" y="367328"/>
                  </a:moveTo>
                  <a:lnTo>
                    <a:pt x="636032" y="367103"/>
                  </a:lnTo>
                  <a:cubicBezTo>
                    <a:pt x="636032" y="367015"/>
                    <a:pt x="636021" y="366927"/>
                    <a:pt x="636021" y="366839"/>
                  </a:cubicBezTo>
                  <a:cubicBezTo>
                    <a:pt x="636016" y="366603"/>
                    <a:pt x="636005" y="366361"/>
                    <a:pt x="635983" y="366125"/>
                  </a:cubicBezTo>
                  <a:cubicBezTo>
                    <a:pt x="635972" y="365977"/>
                    <a:pt x="635950" y="365828"/>
                    <a:pt x="635928" y="365685"/>
                  </a:cubicBezTo>
                  <a:cubicBezTo>
                    <a:pt x="635900" y="365488"/>
                    <a:pt x="635878" y="365295"/>
                    <a:pt x="635840" y="365103"/>
                  </a:cubicBezTo>
                  <a:cubicBezTo>
                    <a:pt x="635801" y="364905"/>
                    <a:pt x="635757" y="364719"/>
                    <a:pt x="635708" y="364526"/>
                  </a:cubicBezTo>
                  <a:cubicBezTo>
                    <a:pt x="635669" y="364384"/>
                    <a:pt x="635642" y="364241"/>
                    <a:pt x="635598" y="364098"/>
                  </a:cubicBezTo>
                  <a:cubicBezTo>
                    <a:pt x="635531" y="363867"/>
                    <a:pt x="635449" y="363642"/>
                    <a:pt x="635366" y="363417"/>
                  </a:cubicBezTo>
                  <a:cubicBezTo>
                    <a:pt x="635333" y="363334"/>
                    <a:pt x="635311" y="363252"/>
                    <a:pt x="635278" y="363175"/>
                  </a:cubicBezTo>
                  <a:lnTo>
                    <a:pt x="635196" y="362961"/>
                  </a:lnTo>
                  <a:cubicBezTo>
                    <a:pt x="635196" y="362961"/>
                    <a:pt x="635196" y="362955"/>
                    <a:pt x="635196" y="362950"/>
                  </a:cubicBezTo>
                  <a:lnTo>
                    <a:pt x="569930" y="198820"/>
                  </a:lnTo>
                  <a:lnTo>
                    <a:pt x="625360" y="198820"/>
                  </a:lnTo>
                  <a:cubicBezTo>
                    <a:pt x="631255" y="198820"/>
                    <a:pt x="636032" y="194046"/>
                    <a:pt x="636032" y="188168"/>
                  </a:cubicBezTo>
                  <a:lnTo>
                    <a:pt x="636032" y="144141"/>
                  </a:lnTo>
                  <a:cubicBezTo>
                    <a:pt x="636032" y="138257"/>
                    <a:pt x="631255" y="133489"/>
                    <a:pt x="625360" y="133489"/>
                  </a:cubicBezTo>
                  <a:lnTo>
                    <a:pt x="532493" y="133489"/>
                  </a:lnTo>
                  <a:lnTo>
                    <a:pt x="475412" y="76520"/>
                  </a:lnTo>
                  <a:cubicBezTo>
                    <a:pt x="469099" y="70219"/>
                    <a:pt x="460700" y="66747"/>
                    <a:pt x="451767" y="66747"/>
                  </a:cubicBezTo>
                  <a:lnTo>
                    <a:pt x="364172" y="66747"/>
                  </a:lnTo>
                  <a:cubicBezTo>
                    <a:pt x="361365" y="62715"/>
                    <a:pt x="358041" y="59073"/>
                    <a:pt x="354298" y="55909"/>
                  </a:cubicBezTo>
                  <a:lnTo>
                    <a:pt x="354298" y="10651"/>
                  </a:lnTo>
                  <a:cubicBezTo>
                    <a:pt x="354298" y="4768"/>
                    <a:pt x="349521" y="0"/>
                    <a:pt x="343626" y="0"/>
                  </a:cubicBezTo>
                  <a:lnTo>
                    <a:pt x="292401" y="0"/>
                  </a:lnTo>
                  <a:cubicBezTo>
                    <a:pt x="286512" y="0"/>
                    <a:pt x="281729" y="4768"/>
                    <a:pt x="281729" y="10651"/>
                  </a:cubicBezTo>
                  <a:lnTo>
                    <a:pt x="281729" y="55909"/>
                  </a:lnTo>
                  <a:cubicBezTo>
                    <a:pt x="277992" y="59073"/>
                    <a:pt x="274667" y="62715"/>
                    <a:pt x="271860" y="66747"/>
                  </a:cubicBezTo>
                  <a:lnTo>
                    <a:pt x="246157" y="66747"/>
                  </a:lnTo>
                  <a:cubicBezTo>
                    <a:pt x="240262" y="66747"/>
                    <a:pt x="235485" y="71516"/>
                    <a:pt x="235485" y="77393"/>
                  </a:cubicBezTo>
                  <a:cubicBezTo>
                    <a:pt x="235485" y="83276"/>
                    <a:pt x="240262" y="88044"/>
                    <a:pt x="246157" y="88044"/>
                  </a:cubicBezTo>
                  <a:lnTo>
                    <a:pt x="262839" y="88044"/>
                  </a:lnTo>
                  <a:cubicBezTo>
                    <a:pt x="262173" y="91500"/>
                    <a:pt x="261810" y="95054"/>
                    <a:pt x="261810" y="98696"/>
                  </a:cubicBezTo>
                  <a:cubicBezTo>
                    <a:pt x="261810" y="102843"/>
                    <a:pt x="262278" y="106880"/>
                    <a:pt x="263137" y="110770"/>
                  </a:cubicBezTo>
                  <a:lnTo>
                    <a:pt x="193694" y="110770"/>
                  </a:lnTo>
                  <a:cubicBezTo>
                    <a:pt x="190865" y="110770"/>
                    <a:pt x="188146" y="111890"/>
                    <a:pt x="186148" y="113890"/>
                  </a:cubicBezTo>
                  <a:lnTo>
                    <a:pt x="125935" y="173979"/>
                  </a:lnTo>
                  <a:cubicBezTo>
                    <a:pt x="123651" y="176259"/>
                    <a:pt x="120618" y="177512"/>
                    <a:pt x="117387" y="177512"/>
                  </a:cubicBezTo>
                  <a:lnTo>
                    <a:pt x="82063" y="177512"/>
                  </a:lnTo>
                  <a:cubicBezTo>
                    <a:pt x="82041" y="177512"/>
                    <a:pt x="82025" y="177512"/>
                    <a:pt x="82003" y="177512"/>
                  </a:cubicBezTo>
                  <a:lnTo>
                    <a:pt x="81601" y="177512"/>
                  </a:lnTo>
                  <a:cubicBezTo>
                    <a:pt x="81590" y="177512"/>
                    <a:pt x="81579" y="177512"/>
                    <a:pt x="81574" y="177512"/>
                  </a:cubicBezTo>
                  <a:lnTo>
                    <a:pt x="21344" y="177512"/>
                  </a:lnTo>
                  <a:lnTo>
                    <a:pt x="21344" y="154792"/>
                  </a:lnTo>
                  <a:lnTo>
                    <a:pt x="107959" y="154792"/>
                  </a:lnTo>
                  <a:cubicBezTo>
                    <a:pt x="110788" y="154792"/>
                    <a:pt x="113502" y="153671"/>
                    <a:pt x="115505" y="151672"/>
                  </a:cubicBezTo>
                  <a:lnTo>
                    <a:pt x="175712" y="91582"/>
                  </a:lnTo>
                  <a:cubicBezTo>
                    <a:pt x="177997" y="89302"/>
                    <a:pt x="181035" y="88044"/>
                    <a:pt x="184266" y="88044"/>
                  </a:cubicBezTo>
                  <a:lnTo>
                    <a:pt x="196242" y="88044"/>
                  </a:lnTo>
                  <a:cubicBezTo>
                    <a:pt x="202137" y="88044"/>
                    <a:pt x="206914" y="83276"/>
                    <a:pt x="206914" y="77393"/>
                  </a:cubicBezTo>
                  <a:cubicBezTo>
                    <a:pt x="206914" y="71516"/>
                    <a:pt x="202137" y="66747"/>
                    <a:pt x="196242" y="66747"/>
                  </a:cubicBezTo>
                  <a:lnTo>
                    <a:pt x="184266" y="66747"/>
                  </a:lnTo>
                  <a:cubicBezTo>
                    <a:pt x="175333" y="66747"/>
                    <a:pt x="166934" y="70219"/>
                    <a:pt x="160621" y="76520"/>
                  </a:cubicBezTo>
                  <a:lnTo>
                    <a:pt x="103540" y="133489"/>
                  </a:lnTo>
                  <a:lnTo>
                    <a:pt x="10672" y="133489"/>
                  </a:lnTo>
                  <a:cubicBezTo>
                    <a:pt x="4777" y="133489"/>
                    <a:pt x="0" y="138257"/>
                    <a:pt x="0" y="144141"/>
                  </a:cubicBezTo>
                  <a:lnTo>
                    <a:pt x="0" y="188168"/>
                  </a:lnTo>
                  <a:cubicBezTo>
                    <a:pt x="0" y="194046"/>
                    <a:pt x="4777" y="198820"/>
                    <a:pt x="10672" y="198820"/>
                  </a:cubicBezTo>
                  <a:lnTo>
                    <a:pt x="66097" y="198820"/>
                  </a:lnTo>
                  <a:lnTo>
                    <a:pt x="837" y="362950"/>
                  </a:lnTo>
                  <a:lnTo>
                    <a:pt x="837" y="362961"/>
                  </a:lnTo>
                  <a:lnTo>
                    <a:pt x="749" y="363175"/>
                  </a:lnTo>
                  <a:cubicBezTo>
                    <a:pt x="721" y="363252"/>
                    <a:pt x="699" y="363334"/>
                    <a:pt x="666" y="363417"/>
                  </a:cubicBezTo>
                  <a:cubicBezTo>
                    <a:pt x="583" y="363642"/>
                    <a:pt x="501" y="363867"/>
                    <a:pt x="435" y="364098"/>
                  </a:cubicBezTo>
                  <a:cubicBezTo>
                    <a:pt x="391" y="364241"/>
                    <a:pt x="363" y="364384"/>
                    <a:pt x="325" y="364526"/>
                  </a:cubicBezTo>
                  <a:cubicBezTo>
                    <a:pt x="275" y="364719"/>
                    <a:pt x="231" y="364905"/>
                    <a:pt x="193" y="365103"/>
                  </a:cubicBezTo>
                  <a:cubicBezTo>
                    <a:pt x="154" y="365295"/>
                    <a:pt x="132" y="365488"/>
                    <a:pt x="105" y="365685"/>
                  </a:cubicBezTo>
                  <a:cubicBezTo>
                    <a:pt x="83" y="365828"/>
                    <a:pt x="61" y="365977"/>
                    <a:pt x="50" y="366125"/>
                  </a:cubicBezTo>
                  <a:cubicBezTo>
                    <a:pt x="28" y="366361"/>
                    <a:pt x="17" y="366603"/>
                    <a:pt x="11" y="366839"/>
                  </a:cubicBezTo>
                  <a:cubicBezTo>
                    <a:pt x="11" y="366927"/>
                    <a:pt x="0" y="367015"/>
                    <a:pt x="0" y="367103"/>
                  </a:cubicBezTo>
                  <a:lnTo>
                    <a:pt x="0" y="367328"/>
                  </a:lnTo>
                  <a:lnTo>
                    <a:pt x="0" y="367339"/>
                  </a:lnTo>
                  <a:lnTo>
                    <a:pt x="0" y="392662"/>
                  </a:lnTo>
                  <a:cubicBezTo>
                    <a:pt x="0" y="429857"/>
                    <a:pt x="30321" y="460118"/>
                    <a:pt x="67588" y="460118"/>
                  </a:cubicBezTo>
                  <a:lnTo>
                    <a:pt x="96043" y="460118"/>
                  </a:lnTo>
                  <a:cubicBezTo>
                    <a:pt x="133310" y="460118"/>
                    <a:pt x="163631" y="429857"/>
                    <a:pt x="163631" y="392662"/>
                  </a:cubicBezTo>
                  <a:lnTo>
                    <a:pt x="163631" y="367339"/>
                  </a:lnTo>
                  <a:cubicBezTo>
                    <a:pt x="163631" y="367333"/>
                    <a:pt x="163631" y="367333"/>
                    <a:pt x="163631" y="367328"/>
                  </a:cubicBezTo>
                  <a:lnTo>
                    <a:pt x="163631" y="367103"/>
                  </a:lnTo>
                  <a:cubicBezTo>
                    <a:pt x="163631" y="367015"/>
                    <a:pt x="163620" y="366927"/>
                    <a:pt x="163615" y="366839"/>
                  </a:cubicBezTo>
                  <a:cubicBezTo>
                    <a:pt x="163609" y="366603"/>
                    <a:pt x="163604" y="366361"/>
                    <a:pt x="163582" y="366125"/>
                  </a:cubicBezTo>
                  <a:cubicBezTo>
                    <a:pt x="163565" y="365977"/>
                    <a:pt x="163543" y="365828"/>
                    <a:pt x="163527" y="365685"/>
                  </a:cubicBezTo>
                  <a:cubicBezTo>
                    <a:pt x="163499" y="365488"/>
                    <a:pt x="163472" y="365295"/>
                    <a:pt x="163433" y="365103"/>
                  </a:cubicBezTo>
                  <a:cubicBezTo>
                    <a:pt x="163400" y="364905"/>
                    <a:pt x="163351" y="364719"/>
                    <a:pt x="163301" y="364526"/>
                  </a:cubicBezTo>
                  <a:cubicBezTo>
                    <a:pt x="163268" y="364384"/>
                    <a:pt x="163235" y="364241"/>
                    <a:pt x="163191" y="364098"/>
                  </a:cubicBezTo>
                  <a:cubicBezTo>
                    <a:pt x="163125" y="363867"/>
                    <a:pt x="163042" y="363642"/>
                    <a:pt x="162960" y="363417"/>
                  </a:cubicBezTo>
                  <a:cubicBezTo>
                    <a:pt x="162932" y="363334"/>
                    <a:pt x="162910" y="363252"/>
                    <a:pt x="162877" y="363175"/>
                  </a:cubicBezTo>
                  <a:lnTo>
                    <a:pt x="162795" y="362961"/>
                  </a:lnTo>
                  <a:cubicBezTo>
                    <a:pt x="162795" y="362961"/>
                    <a:pt x="162789" y="362955"/>
                    <a:pt x="162789" y="362950"/>
                  </a:cubicBezTo>
                  <a:lnTo>
                    <a:pt x="97529" y="198820"/>
                  </a:lnTo>
                  <a:lnTo>
                    <a:pt x="117387" y="198820"/>
                  </a:lnTo>
                  <a:cubicBezTo>
                    <a:pt x="126320" y="198820"/>
                    <a:pt x="134719" y="195342"/>
                    <a:pt x="141032" y="189042"/>
                  </a:cubicBezTo>
                  <a:lnTo>
                    <a:pt x="198113" y="132072"/>
                  </a:lnTo>
                  <a:lnTo>
                    <a:pt x="272873" y="132072"/>
                  </a:lnTo>
                  <a:cubicBezTo>
                    <a:pt x="275454" y="135544"/>
                    <a:pt x="278432" y="138702"/>
                    <a:pt x="281734" y="141487"/>
                  </a:cubicBezTo>
                  <a:lnTo>
                    <a:pt x="281734" y="181774"/>
                  </a:lnTo>
                  <a:cubicBezTo>
                    <a:pt x="281734" y="187657"/>
                    <a:pt x="286512" y="192426"/>
                    <a:pt x="292406" y="192426"/>
                  </a:cubicBezTo>
                  <a:cubicBezTo>
                    <a:pt x="298301" y="192426"/>
                    <a:pt x="303079" y="187657"/>
                    <a:pt x="303079" y="181774"/>
                  </a:cubicBezTo>
                  <a:lnTo>
                    <a:pt x="303079" y="152765"/>
                  </a:lnTo>
                  <a:cubicBezTo>
                    <a:pt x="307839" y="154078"/>
                    <a:pt x="312842" y="154792"/>
                    <a:pt x="318016" y="154792"/>
                  </a:cubicBezTo>
                  <a:cubicBezTo>
                    <a:pt x="323195" y="154792"/>
                    <a:pt x="328198" y="154078"/>
                    <a:pt x="332959" y="152765"/>
                  </a:cubicBezTo>
                  <a:lnTo>
                    <a:pt x="332959" y="394794"/>
                  </a:lnTo>
                  <a:cubicBezTo>
                    <a:pt x="332959" y="400677"/>
                    <a:pt x="337737" y="405445"/>
                    <a:pt x="343631" y="405445"/>
                  </a:cubicBezTo>
                  <a:cubicBezTo>
                    <a:pt x="349526" y="405445"/>
                    <a:pt x="354303" y="400677"/>
                    <a:pt x="354303" y="394794"/>
                  </a:cubicBezTo>
                  <a:lnTo>
                    <a:pt x="354303" y="141487"/>
                  </a:lnTo>
                  <a:cubicBezTo>
                    <a:pt x="357606" y="138697"/>
                    <a:pt x="360583" y="135538"/>
                    <a:pt x="363165" y="132072"/>
                  </a:cubicBezTo>
                  <a:lnTo>
                    <a:pt x="437919" y="132072"/>
                  </a:lnTo>
                  <a:lnTo>
                    <a:pt x="495000" y="189042"/>
                  </a:lnTo>
                  <a:cubicBezTo>
                    <a:pt x="501319" y="195342"/>
                    <a:pt x="509717" y="198820"/>
                    <a:pt x="518645" y="198820"/>
                  </a:cubicBezTo>
                  <a:lnTo>
                    <a:pt x="538503" y="198820"/>
                  </a:lnTo>
                  <a:lnTo>
                    <a:pt x="473243" y="362950"/>
                  </a:lnTo>
                  <a:cubicBezTo>
                    <a:pt x="473243" y="362955"/>
                    <a:pt x="473238" y="362961"/>
                    <a:pt x="473238" y="362961"/>
                  </a:cubicBezTo>
                  <a:lnTo>
                    <a:pt x="473155" y="363175"/>
                  </a:lnTo>
                  <a:cubicBezTo>
                    <a:pt x="473122" y="363252"/>
                    <a:pt x="473100" y="363334"/>
                    <a:pt x="473072" y="363417"/>
                  </a:cubicBezTo>
                  <a:cubicBezTo>
                    <a:pt x="472990" y="363642"/>
                    <a:pt x="472907" y="363867"/>
                    <a:pt x="472841" y="364098"/>
                  </a:cubicBezTo>
                  <a:cubicBezTo>
                    <a:pt x="472797" y="364241"/>
                    <a:pt x="472764" y="364384"/>
                    <a:pt x="472731" y="364526"/>
                  </a:cubicBezTo>
                  <a:cubicBezTo>
                    <a:pt x="472682" y="364719"/>
                    <a:pt x="472632" y="364905"/>
                    <a:pt x="472599" y="365103"/>
                  </a:cubicBezTo>
                  <a:cubicBezTo>
                    <a:pt x="472561" y="365295"/>
                    <a:pt x="472533" y="365488"/>
                    <a:pt x="472511" y="365685"/>
                  </a:cubicBezTo>
                  <a:cubicBezTo>
                    <a:pt x="472489" y="365828"/>
                    <a:pt x="472467" y="365977"/>
                    <a:pt x="472450" y="366125"/>
                  </a:cubicBezTo>
                  <a:cubicBezTo>
                    <a:pt x="472428" y="366361"/>
                    <a:pt x="472423" y="366603"/>
                    <a:pt x="472417" y="366839"/>
                  </a:cubicBezTo>
                  <a:cubicBezTo>
                    <a:pt x="472412" y="366927"/>
                    <a:pt x="472401" y="367015"/>
                    <a:pt x="472401" y="367103"/>
                  </a:cubicBezTo>
                  <a:lnTo>
                    <a:pt x="472401" y="367328"/>
                  </a:lnTo>
                  <a:lnTo>
                    <a:pt x="472401" y="367339"/>
                  </a:lnTo>
                  <a:lnTo>
                    <a:pt x="472401" y="392662"/>
                  </a:lnTo>
                  <a:cubicBezTo>
                    <a:pt x="472401" y="429857"/>
                    <a:pt x="502722" y="460118"/>
                    <a:pt x="539989" y="460118"/>
                  </a:cubicBezTo>
                  <a:lnTo>
                    <a:pt x="568450" y="460118"/>
                  </a:lnTo>
                  <a:cubicBezTo>
                    <a:pt x="605717" y="460118"/>
                    <a:pt x="636032" y="429857"/>
                    <a:pt x="636032" y="392662"/>
                  </a:cubicBezTo>
                  <a:lnTo>
                    <a:pt x="636032" y="367339"/>
                  </a:lnTo>
                  <a:cubicBezTo>
                    <a:pt x="636032" y="367333"/>
                    <a:pt x="636032" y="367333"/>
                    <a:pt x="636032" y="367328"/>
                  </a:cubicBezTo>
                  <a:close/>
                  <a:moveTo>
                    <a:pt x="81816" y="217040"/>
                  </a:moveTo>
                  <a:lnTo>
                    <a:pt x="137246" y="356451"/>
                  </a:lnTo>
                  <a:lnTo>
                    <a:pt x="26386" y="356451"/>
                  </a:lnTo>
                  <a:close/>
                  <a:moveTo>
                    <a:pt x="142287" y="392662"/>
                  </a:moveTo>
                  <a:cubicBezTo>
                    <a:pt x="142287" y="418112"/>
                    <a:pt x="121543" y="438816"/>
                    <a:pt x="96043" y="438816"/>
                  </a:cubicBezTo>
                  <a:lnTo>
                    <a:pt x="67588" y="438816"/>
                  </a:lnTo>
                  <a:cubicBezTo>
                    <a:pt x="42088" y="438816"/>
                    <a:pt x="21339" y="418112"/>
                    <a:pt x="21339" y="392662"/>
                  </a:cubicBezTo>
                  <a:lnTo>
                    <a:pt x="21339" y="377748"/>
                  </a:lnTo>
                  <a:lnTo>
                    <a:pt x="142287" y="377748"/>
                  </a:lnTo>
                  <a:close/>
                  <a:moveTo>
                    <a:pt x="609647" y="356451"/>
                  </a:moveTo>
                  <a:lnTo>
                    <a:pt x="498787" y="356451"/>
                  </a:lnTo>
                  <a:lnTo>
                    <a:pt x="554217" y="217040"/>
                  </a:lnTo>
                  <a:close/>
                  <a:moveTo>
                    <a:pt x="303073" y="21302"/>
                  </a:moveTo>
                  <a:lnTo>
                    <a:pt x="332954" y="21302"/>
                  </a:lnTo>
                  <a:lnTo>
                    <a:pt x="332954" y="44632"/>
                  </a:lnTo>
                  <a:cubicBezTo>
                    <a:pt x="328193" y="43319"/>
                    <a:pt x="323190" y="42605"/>
                    <a:pt x="318016" y="42605"/>
                  </a:cubicBezTo>
                  <a:cubicBezTo>
                    <a:pt x="312842" y="42605"/>
                    <a:pt x="307834" y="43319"/>
                    <a:pt x="303073" y="44632"/>
                  </a:cubicBezTo>
                  <a:close/>
                  <a:moveTo>
                    <a:pt x="283154" y="98696"/>
                  </a:moveTo>
                  <a:cubicBezTo>
                    <a:pt x="283154" y="79514"/>
                    <a:pt x="298791" y="63902"/>
                    <a:pt x="318016" y="63902"/>
                  </a:cubicBezTo>
                  <a:cubicBezTo>
                    <a:pt x="337241" y="63902"/>
                    <a:pt x="352878" y="79514"/>
                    <a:pt x="352878" y="98696"/>
                  </a:cubicBezTo>
                  <a:cubicBezTo>
                    <a:pt x="352878" y="117883"/>
                    <a:pt x="337241" y="133489"/>
                    <a:pt x="318016" y="133489"/>
                  </a:cubicBezTo>
                  <a:cubicBezTo>
                    <a:pt x="298791" y="133489"/>
                    <a:pt x="283154" y="117883"/>
                    <a:pt x="283154" y="98696"/>
                  </a:cubicBezTo>
                  <a:close/>
                  <a:moveTo>
                    <a:pt x="510092" y="173979"/>
                  </a:moveTo>
                  <a:lnTo>
                    <a:pt x="449884" y="113890"/>
                  </a:lnTo>
                  <a:cubicBezTo>
                    <a:pt x="447881" y="111890"/>
                    <a:pt x="445168" y="110770"/>
                    <a:pt x="442339" y="110770"/>
                  </a:cubicBezTo>
                  <a:lnTo>
                    <a:pt x="372896" y="110770"/>
                  </a:lnTo>
                  <a:cubicBezTo>
                    <a:pt x="373754" y="106880"/>
                    <a:pt x="374222" y="102843"/>
                    <a:pt x="374222" y="98701"/>
                  </a:cubicBezTo>
                  <a:cubicBezTo>
                    <a:pt x="374222" y="95059"/>
                    <a:pt x="373859" y="91500"/>
                    <a:pt x="373193" y="88050"/>
                  </a:cubicBezTo>
                  <a:lnTo>
                    <a:pt x="451767" y="88050"/>
                  </a:lnTo>
                  <a:cubicBezTo>
                    <a:pt x="454998" y="88050"/>
                    <a:pt x="458036" y="89302"/>
                    <a:pt x="460320" y="91582"/>
                  </a:cubicBezTo>
                  <a:lnTo>
                    <a:pt x="520527" y="151672"/>
                  </a:lnTo>
                  <a:cubicBezTo>
                    <a:pt x="522531" y="153671"/>
                    <a:pt x="525244" y="154792"/>
                    <a:pt x="528073" y="154792"/>
                  </a:cubicBezTo>
                  <a:lnTo>
                    <a:pt x="614694" y="154792"/>
                  </a:lnTo>
                  <a:lnTo>
                    <a:pt x="614694" y="177517"/>
                  </a:lnTo>
                  <a:lnTo>
                    <a:pt x="554470" y="177517"/>
                  </a:lnTo>
                  <a:cubicBezTo>
                    <a:pt x="554448" y="177517"/>
                    <a:pt x="554426" y="177517"/>
                    <a:pt x="554404" y="177517"/>
                  </a:cubicBezTo>
                  <a:lnTo>
                    <a:pt x="554007" y="177517"/>
                  </a:lnTo>
                  <a:cubicBezTo>
                    <a:pt x="553996" y="177517"/>
                    <a:pt x="553985" y="177517"/>
                    <a:pt x="553974" y="177517"/>
                  </a:cubicBezTo>
                  <a:lnTo>
                    <a:pt x="518645" y="177517"/>
                  </a:lnTo>
                  <a:cubicBezTo>
                    <a:pt x="515414" y="177517"/>
                    <a:pt x="512376" y="176259"/>
                    <a:pt x="510092" y="173979"/>
                  </a:cubicBezTo>
                  <a:close/>
                  <a:moveTo>
                    <a:pt x="614688" y="392662"/>
                  </a:moveTo>
                  <a:cubicBezTo>
                    <a:pt x="614688" y="418112"/>
                    <a:pt x="593944" y="438816"/>
                    <a:pt x="568444" y="438816"/>
                  </a:cubicBezTo>
                  <a:lnTo>
                    <a:pt x="539989" y="438816"/>
                  </a:lnTo>
                  <a:cubicBezTo>
                    <a:pt x="514489" y="438816"/>
                    <a:pt x="493745" y="418112"/>
                    <a:pt x="493745" y="392662"/>
                  </a:cubicBezTo>
                  <a:lnTo>
                    <a:pt x="493745" y="377748"/>
                  </a:lnTo>
                  <a:lnTo>
                    <a:pt x="614688" y="377748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2" name="Freeform 992">
              <a:extLst>
                <a:ext uri="{FF2B5EF4-FFF2-40B4-BE49-F238E27FC236}">
                  <a16:creationId xmlns="" xmlns:a16="http://schemas.microsoft.com/office/drawing/2014/main" id="{C8EC22FA-A034-4122-9617-5BE623FD5E72}"/>
                </a:ext>
              </a:extLst>
            </p:cNvPr>
            <p:cNvSpPr/>
            <p:nvPr/>
          </p:nvSpPr>
          <p:spPr>
            <a:xfrm>
              <a:off x="1083918" y="1922080"/>
              <a:ext cx="312798" cy="497813"/>
            </a:xfrm>
            <a:custGeom>
              <a:avLst/>
              <a:gdLst>
                <a:gd name="connsiteX0" fmla="*/ 277463 w 312798"/>
                <a:gd name="connsiteY0" fmla="*/ 412718 h 497812"/>
                <a:gd name="connsiteX1" fmla="*/ 277463 w 312798"/>
                <a:gd name="connsiteY1" fmla="*/ 386274 h 497812"/>
                <a:gd name="connsiteX2" fmla="*/ 238336 w 312798"/>
                <a:gd name="connsiteY2" fmla="*/ 347223 h 497812"/>
                <a:gd name="connsiteX3" fmla="*/ 193512 w 312798"/>
                <a:gd name="connsiteY3" fmla="*/ 347223 h 497812"/>
                <a:gd name="connsiteX4" fmla="*/ 193512 w 312798"/>
                <a:gd name="connsiteY4" fmla="*/ 223792 h 497812"/>
                <a:gd name="connsiteX5" fmla="*/ 182840 w 312798"/>
                <a:gd name="connsiteY5" fmla="*/ 213140 h 497812"/>
                <a:gd name="connsiteX6" fmla="*/ 172168 w 312798"/>
                <a:gd name="connsiteY6" fmla="*/ 223792 h 497812"/>
                <a:gd name="connsiteX7" fmla="*/ 172168 w 312798"/>
                <a:gd name="connsiteY7" fmla="*/ 347223 h 497812"/>
                <a:gd name="connsiteX8" fmla="*/ 142287 w 312798"/>
                <a:gd name="connsiteY8" fmla="*/ 347223 h 497812"/>
                <a:gd name="connsiteX9" fmla="*/ 142287 w 312798"/>
                <a:gd name="connsiteY9" fmla="*/ 10651 h 497812"/>
                <a:gd name="connsiteX10" fmla="*/ 131615 w 312798"/>
                <a:gd name="connsiteY10" fmla="*/ 0 h 497812"/>
                <a:gd name="connsiteX11" fmla="*/ 120943 w 312798"/>
                <a:gd name="connsiteY11" fmla="*/ 10651 h 497812"/>
                <a:gd name="connsiteX12" fmla="*/ 120943 w 312798"/>
                <a:gd name="connsiteY12" fmla="*/ 347223 h 497812"/>
                <a:gd name="connsiteX13" fmla="*/ 76125 w 312798"/>
                <a:gd name="connsiteY13" fmla="*/ 347223 h 497812"/>
                <a:gd name="connsiteX14" fmla="*/ 36992 w 312798"/>
                <a:gd name="connsiteY14" fmla="*/ 386274 h 497812"/>
                <a:gd name="connsiteX15" fmla="*/ 36992 w 312798"/>
                <a:gd name="connsiteY15" fmla="*/ 412608 h 497812"/>
                <a:gd name="connsiteX16" fmla="*/ 0 w 312798"/>
                <a:gd name="connsiteY16" fmla="*/ 451599 h 497812"/>
                <a:gd name="connsiteX17" fmla="*/ 0 w 312798"/>
                <a:gd name="connsiteY17" fmla="*/ 488524 h 497812"/>
                <a:gd name="connsiteX18" fmla="*/ 10672 w 312798"/>
                <a:gd name="connsiteY18" fmla="*/ 499169 h 497812"/>
                <a:gd name="connsiteX19" fmla="*/ 302369 w 312798"/>
                <a:gd name="connsiteY19" fmla="*/ 499169 h 497812"/>
                <a:gd name="connsiteX20" fmla="*/ 313035 w 312798"/>
                <a:gd name="connsiteY20" fmla="*/ 488524 h 497812"/>
                <a:gd name="connsiteX21" fmla="*/ 313035 w 312798"/>
                <a:gd name="connsiteY21" fmla="*/ 451604 h 497812"/>
                <a:gd name="connsiteX22" fmla="*/ 277463 w 312798"/>
                <a:gd name="connsiteY22" fmla="*/ 412718 h 497812"/>
                <a:gd name="connsiteX23" fmla="*/ 58341 w 312798"/>
                <a:gd name="connsiteY23" fmla="*/ 386274 h 497812"/>
                <a:gd name="connsiteX24" fmla="*/ 76125 w 312798"/>
                <a:gd name="connsiteY24" fmla="*/ 368525 h 497812"/>
                <a:gd name="connsiteX25" fmla="*/ 238336 w 312798"/>
                <a:gd name="connsiteY25" fmla="*/ 368525 h 497812"/>
                <a:gd name="connsiteX26" fmla="*/ 256125 w 312798"/>
                <a:gd name="connsiteY26" fmla="*/ 386274 h 497812"/>
                <a:gd name="connsiteX27" fmla="*/ 256125 w 312798"/>
                <a:gd name="connsiteY27" fmla="*/ 412548 h 497812"/>
                <a:gd name="connsiteX28" fmla="*/ 58341 w 312798"/>
                <a:gd name="connsiteY28" fmla="*/ 412548 h 497812"/>
                <a:gd name="connsiteX29" fmla="*/ 291696 w 312798"/>
                <a:gd name="connsiteY29" fmla="*/ 477872 h 497812"/>
                <a:gd name="connsiteX30" fmla="*/ 21344 w 312798"/>
                <a:gd name="connsiteY30" fmla="*/ 477872 h 497812"/>
                <a:gd name="connsiteX31" fmla="*/ 21344 w 312798"/>
                <a:gd name="connsiteY31" fmla="*/ 451604 h 497812"/>
                <a:gd name="connsiteX32" fmla="*/ 39127 w 312798"/>
                <a:gd name="connsiteY32" fmla="*/ 433850 h 497812"/>
                <a:gd name="connsiteX33" fmla="*/ 273908 w 312798"/>
                <a:gd name="connsiteY33" fmla="*/ 433850 h 497812"/>
                <a:gd name="connsiteX34" fmla="*/ 291691 w 312798"/>
                <a:gd name="connsiteY34" fmla="*/ 451604 h 497812"/>
                <a:gd name="connsiteX35" fmla="*/ 291691 w 312798"/>
                <a:gd name="connsiteY35" fmla="*/ 477872 h 497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12798" h="497812">
                  <a:moveTo>
                    <a:pt x="277463" y="412718"/>
                  </a:moveTo>
                  <a:lnTo>
                    <a:pt x="277463" y="386274"/>
                  </a:lnTo>
                  <a:cubicBezTo>
                    <a:pt x="277463" y="364741"/>
                    <a:pt x="259911" y="347223"/>
                    <a:pt x="238336" y="347223"/>
                  </a:cubicBezTo>
                  <a:lnTo>
                    <a:pt x="193512" y="347223"/>
                  </a:lnTo>
                  <a:lnTo>
                    <a:pt x="193512" y="223792"/>
                  </a:lnTo>
                  <a:cubicBezTo>
                    <a:pt x="193512" y="217908"/>
                    <a:pt x="188735" y="213140"/>
                    <a:pt x="182840" y="213140"/>
                  </a:cubicBezTo>
                  <a:cubicBezTo>
                    <a:pt x="176945" y="213140"/>
                    <a:pt x="172168" y="217908"/>
                    <a:pt x="172168" y="223792"/>
                  </a:cubicBezTo>
                  <a:lnTo>
                    <a:pt x="172168" y="347223"/>
                  </a:lnTo>
                  <a:lnTo>
                    <a:pt x="142287" y="347223"/>
                  </a:lnTo>
                  <a:lnTo>
                    <a:pt x="142287" y="10651"/>
                  </a:lnTo>
                  <a:cubicBezTo>
                    <a:pt x="142287" y="4774"/>
                    <a:pt x="137510" y="0"/>
                    <a:pt x="131615" y="0"/>
                  </a:cubicBezTo>
                  <a:cubicBezTo>
                    <a:pt x="125726" y="0"/>
                    <a:pt x="120943" y="4774"/>
                    <a:pt x="120943" y="10651"/>
                  </a:cubicBezTo>
                  <a:lnTo>
                    <a:pt x="120943" y="347223"/>
                  </a:lnTo>
                  <a:lnTo>
                    <a:pt x="76125" y="347223"/>
                  </a:lnTo>
                  <a:cubicBezTo>
                    <a:pt x="54549" y="347223"/>
                    <a:pt x="36992" y="364741"/>
                    <a:pt x="36992" y="386274"/>
                  </a:cubicBezTo>
                  <a:lnTo>
                    <a:pt x="36992" y="412608"/>
                  </a:lnTo>
                  <a:cubicBezTo>
                    <a:pt x="16407" y="413718"/>
                    <a:pt x="0" y="430779"/>
                    <a:pt x="0" y="451599"/>
                  </a:cubicBezTo>
                  <a:lnTo>
                    <a:pt x="0" y="488524"/>
                  </a:lnTo>
                  <a:cubicBezTo>
                    <a:pt x="0" y="494401"/>
                    <a:pt x="4777" y="499169"/>
                    <a:pt x="10672" y="499169"/>
                  </a:cubicBezTo>
                  <a:lnTo>
                    <a:pt x="302369" y="499169"/>
                  </a:lnTo>
                  <a:cubicBezTo>
                    <a:pt x="308258" y="499169"/>
                    <a:pt x="313035" y="494401"/>
                    <a:pt x="313035" y="488524"/>
                  </a:cubicBezTo>
                  <a:lnTo>
                    <a:pt x="313035" y="451604"/>
                  </a:lnTo>
                  <a:cubicBezTo>
                    <a:pt x="313035" y="431263"/>
                    <a:pt x="297382" y="414520"/>
                    <a:pt x="277463" y="412718"/>
                  </a:cubicBezTo>
                  <a:close/>
                  <a:moveTo>
                    <a:pt x="58341" y="386274"/>
                  </a:moveTo>
                  <a:cubicBezTo>
                    <a:pt x="58341" y="376485"/>
                    <a:pt x="66317" y="368525"/>
                    <a:pt x="76125" y="368525"/>
                  </a:cubicBezTo>
                  <a:lnTo>
                    <a:pt x="238336" y="368525"/>
                  </a:lnTo>
                  <a:cubicBezTo>
                    <a:pt x="248144" y="368525"/>
                    <a:pt x="256125" y="376490"/>
                    <a:pt x="256125" y="386274"/>
                  </a:cubicBezTo>
                  <a:lnTo>
                    <a:pt x="256125" y="412548"/>
                  </a:lnTo>
                  <a:lnTo>
                    <a:pt x="58341" y="412548"/>
                  </a:lnTo>
                  <a:close/>
                  <a:moveTo>
                    <a:pt x="291696" y="477872"/>
                  </a:moveTo>
                  <a:lnTo>
                    <a:pt x="21344" y="477872"/>
                  </a:lnTo>
                  <a:lnTo>
                    <a:pt x="21344" y="451604"/>
                  </a:lnTo>
                  <a:cubicBezTo>
                    <a:pt x="21344" y="441815"/>
                    <a:pt x="29325" y="433850"/>
                    <a:pt x="39127" y="433850"/>
                  </a:cubicBezTo>
                  <a:lnTo>
                    <a:pt x="273908" y="433850"/>
                  </a:lnTo>
                  <a:cubicBezTo>
                    <a:pt x="283716" y="433850"/>
                    <a:pt x="291691" y="441815"/>
                    <a:pt x="291691" y="451604"/>
                  </a:cubicBezTo>
                  <a:lnTo>
                    <a:pt x="291691" y="47787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64E4698A-A4B7-4937-886E-FE5362FA7593}"/>
              </a:ext>
            </a:extLst>
          </p:cNvPr>
          <p:cNvSpPr txBox="1"/>
          <p:nvPr/>
        </p:nvSpPr>
        <p:spPr>
          <a:xfrm>
            <a:off x="495245" y="298491"/>
            <a:ext cx="8515589" cy="1826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sz="3200" dirty="0">
                <a:solidFill>
                  <a:srgbClr val="002060"/>
                </a:solidFill>
                <a:latin typeface="Raleway SemiBold" panose="020B07030301010600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Конституция Российской </a:t>
            </a:r>
            <a:r>
              <a:rPr lang="ru-RU" sz="3200" dirty="0" smtClean="0">
                <a:solidFill>
                  <a:srgbClr val="002060"/>
                </a:solidFill>
                <a:latin typeface="Raleway SemiBold" panose="020B07030301010600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Федерации</a:t>
            </a:r>
          </a:p>
          <a:p>
            <a:pPr lvl="0">
              <a:spcAft>
                <a:spcPts val="1000"/>
              </a:spcAft>
            </a:pPr>
            <a:r>
              <a:rPr lang="ru-RU" sz="3200" dirty="0">
                <a:solidFill>
                  <a:srgbClr val="002060"/>
                </a:solidFill>
                <a:latin typeface="Raleway SemiBold" panose="020B07030301010600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Трудовой кодекс Российской </a:t>
            </a:r>
            <a:r>
              <a:rPr lang="ru-RU" sz="3200" dirty="0" smtClean="0">
                <a:solidFill>
                  <a:srgbClr val="002060"/>
                </a:solidFill>
                <a:latin typeface="Raleway SemiBold" panose="020B07030301010600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Федерации</a:t>
            </a:r>
          </a:p>
          <a:p>
            <a:pPr lvl="0">
              <a:spcAft>
                <a:spcPts val="1000"/>
              </a:spcAft>
            </a:pPr>
            <a:r>
              <a:rPr lang="ru-RU" sz="3200" dirty="0">
                <a:solidFill>
                  <a:srgbClr val="002060"/>
                </a:solidFill>
                <a:latin typeface="Raleway SemiBold" panose="020B07030301010600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Гражданский кодекс Российской </a:t>
            </a:r>
            <a:r>
              <a:rPr lang="ru-RU" sz="3200" dirty="0" smtClean="0">
                <a:solidFill>
                  <a:srgbClr val="002060"/>
                </a:solidFill>
                <a:latin typeface="Raleway SemiBold" panose="020B07030301010600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Федерации</a:t>
            </a:r>
            <a:endParaRPr lang="ru-RU" sz="3200" dirty="0">
              <a:solidFill>
                <a:srgbClr val="002060"/>
              </a:solidFill>
              <a:latin typeface="Raleway ExtraLight" panose="020B03030301010600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87E62C23-DAB1-4DC8-9CFF-9D26A15216BE}"/>
              </a:ext>
            </a:extLst>
          </p:cNvPr>
          <p:cNvSpPr txBox="1"/>
          <p:nvPr/>
        </p:nvSpPr>
        <p:spPr>
          <a:xfrm>
            <a:off x="658163" y="3437309"/>
            <a:ext cx="60977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endParaRPr lang="ru-RU" sz="2000" dirty="0">
              <a:solidFill>
                <a:prstClr val="black"/>
              </a:solidFill>
              <a:latin typeface="Raleway ExtraLight" panose="020B03030301010600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58B77800-A42E-4829-BE99-0334675FE44C}"/>
              </a:ext>
            </a:extLst>
          </p:cNvPr>
          <p:cNvSpPr txBox="1"/>
          <p:nvPr/>
        </p:nvSpPr>
        <p:spPr>
          <a:xfrm>
            <a:off x="424225" y="3375754"/>
            <a:ext cx="65656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endParaRPr lang="ru-RU" sz="2000" dirty="0">
              <a:solidFill>
                <a:prstClr val="black"/>
              </a:solidFill>
              <a:latin typeface="Raleway ExtraLight" panose="020B03030301010600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="" xmlns:a16="http://schemas.microsoft.com/office/drawing/2014/main" id="{B28BFE03-4595-4968-BCBD-A6595E2F1032}"/>
              </a:ext>
            </a:extLst>
          </p:cNvPr>
          <p:cNvSpPr/>
          <p:nvPr/>
        </p:nvSpPr>
        <p:spPr>
          <a:xfrm>
            <a:off x="2765918" y="2736990"/>
            <a:ext cx="7275065" cy="34163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  <a:latin typeface="Raleway SemiBold" panose="020B0703030101060003" pitchFamily="34" charset="-52"/>
              </a:rPr>
              <a:t>Федеральный закон от </a:t>
            </a:r>
            <a:r>
              <a:rPr lang="ru-RU" sz="2400" dirty="0" smtClean="0">
                <a:solidFill>
                  <a:prstClr val="black"/>
                </a:solidFill>
                <a:latin typeface="Raleway SemiBold" panose="020B0703030101060003" pitchFamily="34" charset="-52"/>
              </a:rPr>
              <a:t>12 января 1996 </a:t>
            </a:r>
            <a:r>
              <a:rPr lang="ru-RU" sz="2400" dirty="0">
                <a:solidFill>
                  <a:prstClr val="black"/>
                </a:solidFill>
                <a:latin typeface="Raleway SemiBold" panose="020B0703030101060003" pitchFamily="34" charset="-52"/>
              </a:rPr>
              <a:t>г</a:t>
            </a:r>
            <a:r>
              <a:rPr lang="ru-RU" sz="2400" dirty="0" smtClean="0">
                <a:solidFill>
                  <a:prstClr val="black"/>
                </a:solidFill>
                <a:latin typeface="Raleway SemiBold" panose="020B0703030101060003" pitchFamily="34" charset="-52"/>
              </a:rPr>
              <a:t>. № 7-ФЗ</a:t>
            </a:r>
          </a:p>
          <a:p>
            <a:pPr lvl="0"/>
            <a:r>
              <a:rPr lang="ru-RU" sz="2400" dirty="0" smtClean="0">
                <a:solidFill>
                  <a:prstClr val="black"/>
                </a:solidFill>
                <a:latin typeface="Raleway SemiBold" panose="020B0703030101060003" pitchFamily="34" charset="-52"/>
              </a:rPr>
              <a:t>«О </a:t>
            </a:r>
            <a:r>
              <a:rPr lang="ru-RU" sz="2400" dirty="0">
                <a:solidFill>
                  <a:prstClr val="black"/>
                </a:solidFill>
                <a:latin typeface="Raleway SemiBold" panose="020B0703030101060003" pitchFamily="34" charset="-52"/>
              </a:rPr>
              <a:t>некоммерческих организациях»</a:t>
            </a:r>
          </a:p>
          <a:p>
            <a:pPr>
              <a:defRPr/>
            </a:pPr>
            <a:endParaRPr lang="ru-RU" sz="2400" dirty="0" smtClean="0">
              <a:solidFill>
                <a:prstClr val="black"/>
              </a:solidFill>
              <a:latin typeface="Raleway SemiBold" panose="020B0703030101060003" pitchFamily="34" charset="-52"/>
              <a:cs typeface="Times New Roman" pitchFamily="18" charset="0"/>
            </a:endParaRPr>
          </a:p>
          <a:p>
            <a:pPr>
              <a:defRPr/>
            </a:pPr>
            <a:r>
              <a:rPr lang="ru-RU" sz="2400" dirty="0" smtClean="0">
                <a:solidFill>
                  <a:prstClr val="black"/>
                </a:solidFill>
                <a:latin typeface="Raleway SemiBold" panose="020B0703030101060003" pitchFamily="34" charset="-52"/>
                <a:cs typeface="Times New Roman" pitchFamily="18" charset="0"/>
              </a:rPr>
              <a:t>Федеральный </a:t>
            </a:r>
            <a:r>
              <a:rPr lang="ru-RU" sz="2400" dirty="0">
                <a:solidFill>
                  <a:prstClr val="black"/>
                </a:solidFill>
                <a:latin typeface="Raleway SemiBold" panose="020B0703030101060003" pitchFamily="34" charset="-52"/>
                <a:cs typeface="Times New Roman" pitchFamily="18" charset="0"/>
              </a:rPr>
              <a:t>закон от </a:t>
            </a:r>
            <a:r>
              <a:rPr lang="ru-RU" sz="2400" dirty="0" smtClean="0">
                <a:solidFill>
                  <a:prstClr val="black"/>
                </a:solidFill>
                <a:latin typeface="Raleway SemiBold" panose="020B0703030101060003" pitchFamily="34" charset="-52"/>
                <a:cs typeface="Times New Roman" pitchFamily="18" charset="0"/>
              </a:rPr>
              <a:t>19 мая 1995 г. № 82-ФЗ</a:t>
            </a:r>
          </a:p>
          <a:p>
            <a:pPr>
              <a:defRPr/>
            </a:pPr>
            <a:r>
              <a:rPr lang="ru-RU" sz="2400" dirty="0" smtClean="0">
                <a:solidFill>
                  <a:prstClr val="black"/>
                </a:solidFill>
                <a:latin typeface="Raleway SemiBold" panose="020B0703030101060003" pitchFamily="34" charset="-52"/>
                <a:cs typeface="Times New Roman" pitchFamily="18" charset="0"/>
              </a:rPr>
              <a:t>«</a:t>
            </a:r>
            <a:r>
              <a:rPr lang="ru-RU" sz="2400" dirty="0">
                <a:solidFill>
                  <a:prstClr val="black"/>
                </a:solidFill>
                <a:latin typeface="Raleway SemiBold" panose="020B0703030101060003" pitchFamily="34" charset="-52"/>
                <a:cs typeface="Times New Roman" pitchFamily="18" charset="0"/>
              </a:rPr>
              <a:t>Об общественных </a:t>
            </a:r>
            <a:r>
              <a:rPr lang="ru-RU" sz="2400" dirty="0" smtClean="0">
                <a:solidFill>
                  <a:prstClr val="black"/>
                </a:solidFill>
                <a:latin typeface="Raleway SemiBold" panose="020B0703030101060003" pitchFamily="34" charset="-52"/>
                <a:cs typeface="Times New Roman" pitchFamily="18" charset="0"/>
              </a:rPr>
              <a:t>объединениях»</a:t>
            </a:r>
          </a:p>
          <a:p>
            <a:pPr lvl="0">
              <a:defRPr/>
            </a:pPr>
            <a:endParaRPr lang="ru-RU" sz="2400" dirty="0">
              <a:solidFill>
                <a:prstClr val="black"/>
              </a:solidFill>
              <a:latin typeface="Raleway SemiBold" panose="020B0703030101060003" pitchFamily="34" charset="-52"/>
              <a:cs typeface="Times New Roman" pitchFamily="18" charset="0"/>
            </a:endParaRPr>
          </a:p>
          <a:p>
            <a:pPr lvl="0">
              <a:defRPr/>
            </a:pPr>
            <a:r>
              <a:rPr lang="ru-RU" sz="2400" dirty="0" smtClean="0">
                <a:solidFill>
                  <a:prstClr val="black"/>
                </a:solidFill>
                <a:latin typeface="Raleway SemiBold" panose="020B0703030101060003" pitchFamily="34" charset="-52"/>
                <a:cs typeface="Times New Roman" pitchFamily="18" charset="0"/>
              </a:rPr>
              <a:t>Федеральный </a:t>
            </a:r>
            <a:r>
              <a:rPr lang="ru-RU" sz="2400" dirty="0">
                <a:solidFill>
                  <a:prstClr val="black"/>
                </a:solidFill>
                <a:latin typeface="Raleway SemiBold" panose="020B0703030101060003" pitchFamily="34" charset="-52"/>
                <a:cs typeface="Times New Roman" pitchFamily="18" charset="0"/>
              </a:rPr>
              <a:t>закон от </a:t>
            </a:r>
            <a:r>
              <a:rPr lang="ru-RU" sz="2400" dirty="0" smtClean="0">
                <a:solidFill>
                  <a:prstClr val="black"/>
                </a:solidFill>
                <a:latin typeface="Raleway SemiBold" panose="020B0703030101060003" pitchFamily="34" charset="-52"/>
                <a:cs typeface="Times New Roman" pitchFamily="18" charset="0"/>
              </a:rPr>
              <a:t>12 января 1996 </a:t>
            </a:r>
            <a:r>
              <a:rPr lang="ru-RU" sz="2400" dirty="0">
                <a:solidFill>
                  <a:prstClr val="black"/>
                </a:solidFill>
                <a:latin typeface="Raleway SemiBold" panose="020B0703030101060003" pitchFamily="34" charset="-52"/>
                <a:cs typeface="Times New Roman" pitchFamily="18" charset="0"/>
              </a:rPr>
              <a:t>г</a:t>
            </a:r>
            <a:r>
              <a:rPr lang="ru-RU" sz="2400" dirty="0" smtClean="0">
                <a:solidFill>
                  <a:prstClr val="black"/>
                </a:solidFill>
                <a:latin typeface="Raleway SemiBold" panose="020B0703030101060003" pitchFamily="34" charset="-52"/>
                <a:cs typeface="Times New Roman" pitchFamily="18" charset="0"/>
              </a:rPr>
              <a:t>. № 10-ФЗ</a:t>
            </a:r>
          </a:p>
          <a:p>
            <a:pPr lvl="0">
              <a:defRPr/>
            </a:pPr>
            <a:r>
              <a:rPr lang="ru-RU" sz="2400" dirty="0" smtClean="0">
                <a:solidFill>
                  <a:prstClr val="black"/>
                </a:solidFill>
                <a:latin typeface="Raleway SemiBold" panose="020B0703030101060003" pitchFamily="34" charset="-52"/>
                <a:cs typeface="Times New Roman" pitchFamily="18" charset="0"/>
              </a:rPr>
              <a:t>«</a:t>
            </a:r>
            <a:r>
              <a:rPr lang="ru-RU" sz="2400" dirty="0">
                <a:solidFill>
                  <a:prstClr val="black"/>
                </a:solidFill>
                <a:latin typeface="Raleway SemiBold" panose="020B0703030101060003" pitchFamily="34" charset="-52"/>
                <a:cs typeface="Times New Roman" pitchFamily="18" charset="0"/>
              </a:rPr>
              <a:t>О </a:t>
            </a:r>
            <a:r>
              <a:rPr lang="ru-RU" sz="2400" dirty="0" smtClean="0">
                <a:solidFill>
                  <a:prstClr val="black"/>
                </a:solidFill>
                <a:latin typeface="Raleway SemiBold" panose="020B0703030101060003" pitchFamily="34" charset="-52"/>
                <a:cs typeface="Times New Roman" pitchFamily="18" charset="0"/>
              </a:rPr>
              <a:t>профессиональных союзах,</a:t>
            </a:r>
          </a:p>
          <a:p>
            <a:pPr lvl="0">
              <a:defRPr/>
            </a:pPr>
            <a:r>
              <a:rPr lang="ru-RU" sz="2400" dirty="0" smtClean="0">
                <a:solidFill>
                  <a:prstClr val="black"/>
                </a:solidFill>
                <a:latin typeface="Raleway SemiBold" panose="020B0703030101060003" pitchFamily="34" charset="-52"/>
                <a:cs typeface="Times New Roman" pitchFamily="18" charset="0"/>
              </a:rPr>
              <a:t>их правах и гарантиях деятельности»</a:t>
            </a:r>
            <a:endParaRPr lang="ru-RU" sz="2400" dirty="0">
              <a:solidFill>
                <a:prstClr val="black"/>
              </a:solidFill>
              <a:latin typeface="Raleway SemiBold" panose="020B0703030101060003" pitchFamily="34" charset="-5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3589440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C4966996-49A5-4A1D-B0B0-F8C27C1132D5}"/>
              </a:ext>
            </a:extLst>
          </p:cNvPr>
          <p:cNvSpPr/>
          <p:nvPr/>
        </p:nvSpPr>
        <p:spPr>
          <a:xfrm>
            <a:off x="8691239" y="0"/>
            <a:ext cx="3500758" cy="6857999"/>
          </a:xfrm>
          <a:prstGeom prst="rect">
            <a:avLst/>
          </a:prstGeom>
          <a:gradFill>
            <a:gsLst>
              <a:gs pos="0">
                <a:srgbClr val="17D1FC"/>
              </a:gs>
              <a:gs pos="83000">
                <a:srgbClr val="206DF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prstClr val="white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8D34B054-C0C2-4655-8600-D546F51BD546}"/>
              </a:ext>
            </a:extLst>
          </p:cNvPr>
          <p:cNvSpPr/>
          <p:nvPr/>
        </p:nvSpPr>
        <p:spPr>
          <a:xfrm flipH="1">
            <a:off x="4820574" y="1"/>
            <a:ext cx="7371423" cy="6858000"/>
          </a:xfrm>
          <a:custGeom>
            <a:avLst/>
            <a:gdLst>
              <a:gd name="connsiteX0" fmla="*/ 1129683 w 1129683"/>
              <a:gd name="connsiteY0" fmla="*/ 0 h 906532"/>
              <a:gd name="connsiteX1" fmla="*/ 533345 w 1129683"/>
              <a:gd name="connsiteY1" fmla="*/ 0 h 906532"/>
              <a:gd name="connsiteX2" fmla="*/ 344817 w 1129683"/>
              <a:gd name="connsiteY2" fmla="*/ 293973 h 906532"/>
              <a:gd name="connsiteX3" fmla="*/ 0 w 1129683"/>
              <a:gd name="connsiteY3" fmla="*/ 293973 h 906532"/>
              <a:gd name="connsiteX4" fmla="*/ 392840 w 1129683"/>
              <a:gd name="connsiteY4" fmla="*/ 906532 h 906532"/>
              <a:gd name="connsiteX5" fmla="*/ 870012 w 1129683"/>
              <a:gd name="connsiteY5" fmla="*/ 906532 h 906532"/>
              <a:gd name="connsiteX6" fmla="*/ 562318 w 1129683"/>
              <a:gd name="connsiteY6" fmla="*/ 426742 h 906532"/>
              <a:gd name="connsiteX7" fmla="*/ 856009 w 1129683"/>
              <a:gd name="connsiteY7" fmla="*/ 426742 h 90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683" h="906532">
                <a:moveTo>
                  <a:pt x="1129683" y="0"/>
                </a:moveTo>
                <a:lnTo>
                  <a:pt x="533345" y="0"/>
                </a:lnTo>
                <a:lnTo>
                  <a:pt x="344817" y="293973"/>
                </a:lnTo>
                <a:lnTo>
                  <a:pt x="0" y="293973"/>
                </a:lnTo>
                <a:lnTo>
                  <a:pt x="392840" y="906532"/>
                </a:lnTo>
                <a:lnTo>
                  <a:pt x="870012" y="906532"/>
                </a:lnTo>
                <a:lnTo>
                  <a:pt x="562318" y="426742"/>
                </a:lnTo>
                <a:lnTo>
                  <a:pt x="856009" y="4267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prstClr val="white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EE4AB730-9C03-4238-BF0A-909E16E504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514"/>
          <a:stretch/>
        </p:blipFill>
        <p:spPr>
          <a:xfrm>
            <a:off x="10495241" y="5680842"/>
            <a:ext cx="1454896" cy="925505"/>
          </a:xfrm>
          <a:prstGeom prst="rect">
            <a:avLst/>
          </a:prstGeom>
        </p:spPr>
      </p:pic>
      <p:sp>
        <p:nvSpPr>
          <p:cNvPr id="58" name="Прямоугольник 57">
            <a:extLst>
              <a:ext uri="{FF2B5EF4-FFF2-40B4-BE49-F238E27FC236}">
                <a16:creationId xmlns="" xmlns:a16="http://schemas.microsoft.com/office/drawing/2014/main" id="{AFB6FDF3-7886-4CF6-8A71-510C5BBF4FBF}"/>
              </a:ext>
            </a:extLst>
          </p:cNvPr>
          <p:cNvSpPr/>
          <p:nvPr/>
        </p:nvSpPr>
        <p:spPr>
          <a:xfrm>
            <a:off x="0" y="259275"/>
            <a:ext cx="12191997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Raleway SemiBold" panose="020B0703030101060003" pitchFamily="34" charset="-52"/>
                <a:cs typeface="Times New Roman" pitchFamily="18" charset="0"/>
              </a:rPr>
              <a:t>Федеральный закон от </a:t>
            </a:r>
            <a:r>
              <a:rPr lang="ru-RU" sz="2400" b="1" dirty="0" smtClean="0">
                <a:solidFill>
                  <a:srgbClr val="002060"/>
                </a:solidFill>
                <a:latin typeface="Raleway SemiBold" panose="020B0703030101060003" pitchFamily="34" charset="-52"/>
                <a:cs typeface="Times New Roman" pitchFamily="18" charset="0"/>
              </a:rPr>
              <a:t>12 декабря 1996 года № 10-ФЗ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Raleway SemiBold" panose="020B0703030101060003" pitchFamily="34" charset="-52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rgbClr val="002060"/>
                </a:solidFill>
                <a:latin typeface="Raleway SemiBold" panose="020B0703030101060003" pitchFamily="34" charset="-52"/>
                <a:cs typeface="Times New Roman" pitchFamily="18" charset="0"/>
              </a:rPr>
              <a:t>О профессиональных союзах, их </a:t>
            </a:r>
            <a:r>
              <a:rPr lang="ru-RU" sz="2400" b="1" dirty="0" smtClean="0">
                <a:solidFill>
                  <a:srgbClr val="002060"/>
                </a:solidFill>
                <a:latin typeface="Raleway SemiBold" panose="020B0703030101060003" pitchFamily="34" charset="-52"/>
                <a:cs typeface="Times New Roman" pitchFamily="18" charset="0"/>
              </a:rPr>
              <a:t>правах </a:t>
            </a:r>
            <a:r>
              <a:rPr lang="ru-RU" sz="2400" b="1" dirty="0">
                <a:solidFill>
                  <a:srgbClr val="002060"/>
                </a:solidFill>
                <a:latin typeface="Raleway SemiBold" panose="020B0703030101060003" pitchFamily="34" charset="-52"/>
                <a:cs typeface="Times New Roman" pitchFamily="18" charset="0"/>
              </a:rPr>
              <a:t>и гарантиях деятельности</a:t>
            </a:r>
            <a:r>
              <a:rPr lang="ru-RU" sz="2400" dirty="0">
                <a:solidFill>
                  <a:srgbClr val="002060"/>
                </a:solidFill>
                <a:latin typeface="Raleway SemiBold" panose="020B0703030101060003" pitchFamily="34" charset="-52"/>
                <a:cs typeface="Times New Roman" pitchFamily="18" charset="0"/>
              </a:rPr>
              <a:t>»</a:t>
            </a:r>
          </a:p>
        </p:txBody>
      </p:sp>
      <p:sp>
        <p:nvSpPr>
          <p:cNvPr id="29" name="Объект 1"/>
          <p:cNvSpPr txBox="1">
            <a:spLocks/>
          </p:cNvSpPr>
          <p:nvPr/>
        </p:nvSpPr>
        <p:spPr bwMode="auto">
          <a:xfrm>
            <a:off x="486322" y="1341924"/>
            <a:ext cx="11219352" cy="4501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just">
              <a:spcBef>
                <a:spcPts val="0"/>
              </a:spcBef>
              <a:buFontTx/>
              <a:buNone/>
            </a:pPr>
            <a:r>
              <a:rPr lang="ru-RU" sz="2000" b="1" kern="0" dirty="0" smtClean="0">
                <a:solidFill>
                  <a:srgbClr val="000000"/>
                </a:solidFill>
                <a:effectLst/>
                <a:latin typeface="Raleway SemiBold" panose="020B0703030101060003"/>
                <a:cs typeface="Arial" panose="020B0604020202020204" pitchFamily="34" charset="0"/>
              </a:rPr>
              <a:t>СТАТЬЯ 7. УСТАВЫ ПРОФСОЮЗОВ</a:t>
            </a:r>
          </a:p>
          <a:p>
            <a:pPr marL="0" indent="0" algn="just">
              <a:spcBef>
                <a:spcPts val="0"/>
              </a:spcBef>
              <a:buFontTx/>
              <a:buNone/>
            </a:pPr>
            <a:endParaRPr lang="ru-RU" sz="1000" b="1" kern="0" dirty="0" smtClean="0">
              <a:solidFill>
                <a:srgbClr val="000000"/>
              </a:solidFill>
              <a:effectLst/>
              <a:latin typeface="Raleway SemiBold" panose="020B0703030101060003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FontTx/>
              <a:buNone/>
            </a:pPr>
            <a:r>
              <a:rPr lang="ru-RU" sz="2000" b="1" kern="0" dirty="0" smtClean="0">
                <a:solidFill>
                  <a:srgbClr val="000000"/>
                </a:solidFill>
                <a:effectLst/>
                <a:latin typeface="Raleway SemiBold" panose="020B0703030101060003"/>
                <a:cs typeface="Arial" panose="020B0604020202020204" pitchFamily="34" charset="0"/>
              </a:rPr>
              <a:t>1. </a:t>
            </a:r>
            <a:r>
              <a:rPr lang="ru-RU" sz="2000" b="1" kern="0" dirty="0" smtClean="0">
                <a:solidFill>
                  <a:srgbClr val="FF0000"/>
                </a:solidFill>
                <a:effectLst/>
                <a:latin typeface="Raleway SemiBold" panose="020B0703030101060003"/>
                <a:cs typeface="Arial" panose="020B0604020202020204" pitchFamily="34" charset="0"/>
              </a:rPr>
              <a:t>ПРОФСОЮЗЫ</a:t>
            </a:r>
            <a:r>
              <a:rPr lang="ru-RU" sz="2000" b="1" kern="0" dirty="0" smtClean="0">
                <a:solidFill>
                  <a:srgbClr val="000000"/>
                </a:solidFill>
                <a:effectLst/>
                <a:latin typeface="Raleway SemiBold" panose="020B0703030101060003"/>
                <a:cs typeface="Arial" panose="020B0604020202020204" pitchFamily="34" charset="0"/>
              </a:rPr>
              <a:t>… РАЗРАБАТЫВАЮТ И УТВЕРЖДАЮТ СВОИ </a:t>
            </a:r>
            <a:r>
              <a:rPr lang="ru-RU" sz="2000" b="1" kern="0" dirty="0" smtClean="0">
                <a:solidFill>
                  <a:srgbClr val="FF0000"/>
                </a:solidFill>
                <a:effectLst/>
                <a:latin typeface="Raleway SemiBold" panose="020B0703030101060003"/>
                <a:cs typeface="Arial" panose="020B0604020202020204" pitchFamily="34" charset="0"/>
              </a:rPr>
              <a:t>УСТАВЫ</a:t>
            </a:r>
            <a:r>
              <a:rPr lang="ru-RU" sz="2000" b="1" kern="0" dirty="0" smtClean="0">
                <a:solidFill>
                  <a:srgbClr val="000000"/>
                </a:solidFill>
                <a:effectLst/>
                <a:latin typeface="Raleway SemiBold" panose="020B0703030101060003"/>
                <a:cs typeface="Arial" panose="020B0604020202020204" pitchFamily="34" charset="0"/>
              </a:rPr>
              <a:t>…</a:t>
            </a:r>
          </a:p>
          <a:p>
            <a:pPr marL="0" indent="0" algn="just">
              <a:buNone/>
            </a:pPr>
            <a:r>
              <a:rPr lang="ru-RU" sz="1400" b="1" dirty="0" smtClean="0">
                <a:solidFill>
                  <a:schemeClr val="bg1">
                    <a:lumMod val="65000"/>
                  </a:schemeClr>
                </a:solidFill>
                <a:effectLst/>
                <a:latin typeface="Raleway SemiBold" panose="020B0703030101060003"/>
              </a:rPr>
              <a:t>…свои </a:t>
            </a:r>
            <a:r>
              <a:rPr lang="ru-RU" sz="1400" b="1" dirty="0">
                <a:solidFill>
                  <a:schemeClr val="bg1">
                    <a:lumMod val="65000"/>
                  </a:schemeClr>
                </a:solidFill>
                <a:effectLst/>
                <a:latin typeface="Raleway SemiBold" panose="020B0703030101060003"/>
              </a:rPr>
              <a:t>уставы, </a:t>
            </a:r>
            <a:r>
              <a:rPr lang="ru-RU" sz="1400" b="1" dirty="0">
                <a:solidFill>
                  <a:srgbClr val="FF0000"/>
                </a:solidFill>
                <a:effectLst/>
                <a:latin typeface="Raleway SemiBold" panose="020B0703030101060003"/>
              </a:rPr>
              <a:t>положения</a:t>
            </a:r>
            <a:r>
              <a:rPr lang="ru-RU" sz="1400" b="1" dirty="0">
                <a:solidFill>
                  <a:srgbClr val="22272F"/>
                </a:solidFill>
                <a:effectLst/>
                <a:latin typeface="Raleway SemiBold" panose="020B0703030101060003"/>
              </a:rPr>
              <a:t> </a:t>
            </a:r>
            <a:r>
              <a:rPr lang="ru-RU" sz="1400" b="1" dirty="0">
                <a:solidFill>
                  <a:schemeClr val="bg1">
                    <a:lumMod val="65000"/>
                  </a:schemeClr>
                </a:solidFill>
                <a:effectLst/>
                <a:latin typeface="Raleway SemiBold" panose="020B0703030101060003"/>
              </a:rPr>
              <a:t>о первичных профсоюзных </a:t>
            </a:r>
            <a:r>
              <a:rPr lang="ru-RU" sz="1400" b="1" dirty="0" smtClean="0">
                <a:solidFill>
                  <a:schemeClr val="bg1">
                    <a:lumMod val="65000"/>
                  </a:schemeClr>
                </a:solidFill>
                <a:effectLst/>
                <a:latin typeface="Raleway SemiBold" panose="020B0703030101060003"/>
              </a:rPr>
              <a:t>организациях</a:t>
            </a:r>
            <a:r>
              <a:rPr lang="ru-RU" sz="1400" b="1" dirty="0">
                <a:solidFill>
                  <a:srgbClr val="22272F"/>
                </a:solidFill>
                <a:effectLst/>
                <a:latin typeface="Raleway SemiBold" panose="020B0703030101060003"/>
              </a:rPr>
              <a:t> </a:t>
            </a:r>
            <a:r>
              <a:rPr lang="ru-RU" sz="1400" b="1" dirty="0" smtClean="0">
                <a:solidFill>
                  <a:schemeClr val="bg1">
                    <a:lumMod val="65000"/>
                  </a:schemeClr>
                </a:solidFill>
                <a:effectLst/>
                <a:latin typeface="Raleway SemiBold" panose="020B0703030101060003"/>
              </a:rPr>
              <a:t>(до 02 января 2015 года)</a:t>
            </a:r>
            <a:endParaRPr lang="ru-RU" sz="1400" b="1" dirty="0">
              <a:solidFill>
                <a:schemeClr val="bg1">
                  <a:lumMod val="65000"/>
                </a:schemeClr>
              </a:solidFill>
              <a:effectLst/>
              <a:latin typeface="Raleway SemiBold" panose="020B0703030101060003"/>
            </a:endParaRPr>
          </a:p>
          <a:p>
            <a:pPr marL="0" indent="0" algn="just">
              <a:spcBef>
                <a:spcPts val="0"/>
              </a:spcBef>
              <a:buFontTx/>
              <a:buNone/>
            </a:pPr>
            <a:endParaRPr lang="ru-RU" sz="2000" b="1" kern="0" dirty="0" smtClean="0">
              <a:solidFill>
                <a:srgbClr val="000000"/>
              </a:solidFill>
              <a:effectLst/>
              <a:latin typeface="Raleway SemiBold" panose="020B0703030101060003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ru-RU" sz="2000" b="1" kern="0" dirty="0" smtClean="0">
                <a:solidFill>
                  <a:srgbClr val="000000"/>
                </a:solidFill>
                <a:effectLst/>
                <a:latin typeface="Raleway SemiBold" panose="020B0703030101060003"/>
                <a:cs typeface="Arial" panose="020B0604020202020204" pitchFamily="34" charset="0"/>
              </a:rPr>
              <a:t>2. </a:t>
            </a:r>
            <a:r>
              <a:rPr lang="ru-RU" sz="2000" b="1" kern="0" dirty="0" smtClean="0">
                <a:solidFill>
                  <a:srgbClr val="FF0000"/>
                </a:solidFill>
                <a:effectLst/>
                <a:latin typeface="Raleway SemiBold" panose="020B0703030101060003"/>
                <a:cs typeface="Arial" panose="020B0604020202020204" pitchFamily="34" charset="0"/>
              </a:rPr>
              <a:t>УСТАВ ПРОФСОЮЗА </a:t>
            </a:r>
            <a:r>
              <a:rPr lang="ru-RU" sz="2000" b="1" kern="0" dirty="0" smtClean="0">
                <a:solidFill>
                  <a:srgbClr val="000000"/>
                </a:solidFill>
                <a:effectLst/>
                <a:latin typeface="Raleway SemiBold" panose="020B0703030101060003"/>
                <a:cs typeface="Arial" panose="020B0604020202020204" pitchFamily="34" charset="0"/>
              </a:rPr>
              <a:t>ДОЛЖЕН ПРЕДУСМАТРИВАТЬ: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000" b="1" kern="0" dirty="0" smtClean="0">
                <a:solidFill>
                  <a:srgbClr val="002060"/>
                </a:solidFill>
                <a:effectLst/>
                <a:latin typeface="Raleway SemiBold" panose="020B0703030101060003"/>
                <a:cs typeface="Arial" panose="020B0604020202020204" pitchFamily="34" charset="0"/>
              </a:rPr>
              <a:t>- НАИМЕНОВАНИЕ, ЦЕЛИ И ЗАДАЧИ ПРОФСОЮЗА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ru-RU" sz="2000" b="1" kern="0" dirty="0" smtClean="0">
                <a:solidFill>
                  <a:srgbClr val="002060"/>
                </a:solidFill>
                <a:effectLst/>
                <a:latin typeface="Raleway SemiBold" panose="020B0703030101060003"/>
                <a:cs typeface="Arial" panose="020B0604020202020204" pitchFamily="34" charset="0"/>
              </a:rPr>
              <a:t>- ОРГАНИЗАЦИОННУЮ СТРУКТУРУ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ru-RU" sz="2000" b="1" kern="0" dirty="0" smtClean="0">
                <a:solidFill>
                  <a:srgbClr val="002060"/>
                </a:solidFill>
                <a:effectLst/>
                <a:latin typeface="Raleway SemiBold" panose="020B0703030101060003"/>
                <a:cs typeface="Arial" panose="020B0604020202020204" pitchFamily="34" charset="0"/>
              </a:rPr>
              <a:t>- ПОРЯДОК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Raleway SemiBold" panose="020B0703030101060003"/>
                <a:cs typeface="Arial" panose="020B0604020202020204" pitchFamily="34" charset="0"/>
              </a:rPr>
              <a:t>ОБРАЗОВАНИЯ, КОМПЕТЕНЦИЮ, СРОКИ ПОЛНОМОЧИЙ ПРОФСОЮЗНЫХ </a:t>
            </a:r>
            <a:r>
              <a:rPr lang="ru-RU" sz="2000" b="1" kern="0" dirty="0" smtClean="0">
                <a:solidFill>
                  <a:srgbClr val="002060"/>
                </a:solidFill>
                <a:effectLst/>
                <a:latin typeface="Raleway SemiBold" panose="020B0703030101060003"/>
                <a:cs typeface="Arial" panose="020B0604020202020204" pitchFamily="34" charset="0"/>
              </a:rPr>
              <a:t>ОРГАНОВ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000" b="1" kern="0" dirty="0" smtClean="0">
                <a:solidFill>
                  <a:srgbClr val="002060"/>
                </a:solidFill>
                <a:effectLst/>
                <a:latin typeface="Raleway SemiBold" panose="020B0703030101060003"/>
                <a:cs typeface="Arial" panose="020B0604020202020204" pitchFamily="34" charset="0"/>
              </a:rPr>
              <a:t>- ПОРЯДОК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Raleway SemiBold" panose="020B0703030101060003"/>
                <a:cs typeface="Arial" panose="020B0604020202020204" pitchFamily="34" charset="0"/>
              </a:rPr>
              <a:t>ПРИНЯТИЯ В ЧЛЕНЫ ПРОФСОЮЗА И ВЫХОДА ИЗ НЕГО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000" b="1" kern="0" dirty="0">
                <a:solidFill>
                  <a:srgbClr val="002060"/>
                </a:solidFill>
                <a:effectLst/>
                <a:latin typeface="Raleway SemiBold" panose="020B0703030101060003"/>
                <a:cs typeface="Arial" panose="020B0604020202020204" pitchFamily="34" charset="0"/>
              </a:rPr>
              <a:t>- ПРАВА И ОБЯЗАННОСТИ ЧЛЕНОВ ПРОФСОЮЗА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ru-RU" sz="2000" b="1" kern="0" dirty="0" smtClean="0">
                <a:solidFill>
                  <a:srgbClr val="002060"/>
                </a:solidFill>
                <a:effectLst/>
                <a:latin typeface="Raleway SemiBold" panose="020B0703030101060003"/>
                <a:cs typeface="Arial" panose="020B0604020202020204" pitchFamily="34" charset="0"/>
              </a:rPr>
              <a:t>- ДРУГИЕ ВОПРОСЫ, ОТНОСЯЩИЕСЯ К ДЕЯТЕЛЬНОСТИ ПРОФСОЮЗА</a:t>
            </a:r>
            <a:endParaRPr lang="ru-RU" sz="2000" b="1" kern="0" dirty="0">
              <a:solidFill>
                <a:srgbClr val="002060"/>
              </a:solidFill>
              <a:effectLst/>
              <a:latin typeface="Raleway SemiBold" panose="020B0703030101060003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3064291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C4966996-49A5-4A1D-B0B0-F8C27C1132D5}"/>
              </a:ext>
            </a:extLst>
          </p:cNvPr>
          <p:cNvSpPr/>
          <p:nvPr/>
        </p:nvSpPr>
        <p:spPr>
          <a:xfrm>
            <a:off x="8691239" y="0"/>
            <a:ext cx="3500758" cy="6857999"/>
          </a:xfrm>
          <a:prstGeom prst="rect">
            <a:avLst/>
          </a:prstGeom>
          <a:gradFill>
            <a:gsLst>
              <a:gs pos="0">
                <a:srgbClr val="17D1FC"/>
              </a:gs>
              <a:gs pos="83000">
                <a:srgbClr val="206DF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prstClr val="white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8D34B054-C0C2-4655-8600-D546F51BD546}"/>
              </a:ext>
            </a:extLst>
          </p:cNvPr>
          <p:cNvSpPr/>
          <p:nvPr/>
        </p:nvSpPr>
        <p:spPr>
          <a:xfrm flipH="1">
            <a:off x="4820574" y="1"/>
            <a:ext cx="7371423" cy="6858000"/>
          </a:xfrm>
          <a:custGeom>
            <a:avLst/>
            <a:gdLst>
              <a:gd name="connsiteX0" fmla="*/ 1129683 w 1129683"/>
              <a:gd name="connsiteY0" fmla="*/ 0 h 906532"/>
              <a:gd name="connsiteX1" fmla="*/ 533345 w 1129683"/>
              <a:gd name="connsiteY1" fmla="*/ 0 h 906532"/>
              <a:gd name="connsiteX2" fmla="*/ 344817 w 1129683"/>
              <a:gd name="connsiteY2" fmla="*/ 293973 h 906532"/>
              <a:gd name="connsiteX3" fmla="*/ 0 w 1129683"/>
              <a:gd name="connsiteY3" fmla="*/ 293973 h 906532"/>
              <a:gd name="connsiteX4" fmla="*/ 392840 w 1129683"/>
              <a:gd name="connsiteY4" fmla="*/ 906532 h 906532"/>
              <a:gd name="connsiteX5" fmla="*/ 870012 w 1129683"/>
              <a:gd name="connsiteY5" fmla="*/ 906532 h 906532"/>
              <a:gd name="connsiteX6" fmla="*/ 562318 w 1129683"/>
              <a:gd name="connsiteY6" fmla="*/ 426742 h 906532"/>
              <a:gd name="connsiteX7" fmla="*/ 856009 w 1129683"/>
              <a:gd name="connsiteY7" fmla="*/ 426742 h 90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683" h="906532">
                <a:moveTo>
                  <a:pt x="1129683" y="0"/>
                </a:moveTo>
                <a:lnTo>
                  <a:pt x="533345" y="0"/>
                </a:lnTo>
                <a:lnTo>
                  <a:pt x="344817" y="293973"/>
                </a:lnTo>
                <a:lnTo>
                  <a:pt x="0" y="293973"/>
                </a:lnTo>
                <a:lnTo>
                  <a:pt x="392840" y="906532"/>
                </a:lnTo>
                <a:lnTo>
                  <a:pt x="870012" y="906532"/>
                </a:lnTo>
                <a:lnTo>
                  <a:pt x="562318" y="426742"/>
                </a:lnTo>
                <a:lnTo>
                  <a:pt x="856009" y="4267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prstClr val="white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EE4AB730-9C03-4238-BF0A-909E16E504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514"/>
          <a:stretch/>
        </p:blipFill>
        <p:spPr>
          <a:xfrm>
            <a:off x="10495241" y="5680842"/>
            <a:ext cx="1454896" cy="925505"/>
          </a:xfrm>
          <a:prstGeom prst="rect">
            <a:avLst/>
          </a:prstGeom>
        </p:spPr>
      </p:pic>
      <p:sp>
        <p:nvSpPr>
          <p:cNvPr id="29" name="Объект 1"/>
          <p:cNvSpPr txBox="1">
            <a:spLocks/>
          </p:cNvSpPr>
          <p:nvPr/>
        </p:nvSpPr>
        <p:spPr bwMode="auto">
          <a:xfrm>
            <a:off x="486322" y="1341924"/>
            <a:ext cx="11219352" cy="4501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just">
              <a:spcBef>
                <a:spcPts val="0"/>
              </a:spcBef>
              <a:buFontTx/>
              <a:buNone/>
            </a:pPr>
            <a:endParaRPr lang="ru-RU" sz="2000" b="1" kern="0" dirty="0">
              <a:solidFill>
                <a:srgbClr val="002060"/>
              </a:solidFill>
              <a:effectLst/>
              <a:latin typeface="Raleway SemiBold" panose="020B0703030101060003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35154" y="350728"/>
            <a:ext cx="68338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ПРОФСОЮЗА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0729" y="1139868"/>
            <a:ext cx="1146131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представительство и защита индивидуальных и коллективных социальных, трудовых, профессиональных прав и интересов членов Профсоюза;</a:t>
            </a:r>
          </a:p>
          <a:p>
            <a:pPr>
              <a:buFont typeface="Wingdings" pitchFamily="2" charset="2"/>
              <a:buChar char="§"/>
            </a:pP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жизни членов Профсоюза, достижение справедливого и достойного уровня оплаты труда, пенсий и социальных пособий, стипендий, социальной и правовой защищенности работников и обучающихся;</a:t>
            </a:r>
          </a:p>
          <a:p>
            <a:pPr>
              <a:buFont typeface="Wingdings" pitchFamily="2" charset="2"/>
              <a:buChar char="§"/>
            </a:pP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прав Профсоюза и его организаций на представительство в коллегиальных органах управления организаций сферы образования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3064291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C4966996-49A5-4A1D-B0B0-F8C27C1132D5}"/>
              </a:ext>
            </a:extLst>
          </p:cNvPr>
          <p:cNvSpPr/>
          <p:nvPr/>
        </p:nvSpPr>
        <p:spPr>
          <a:xfrm>
            <a:off x="8691239" y="0"/>
            <a:ext cx="3500758" cy="6857999"/>
          </a:xfrm>
          <a:prstGeom prst="rect">
            <a:avLst/>
          </a:prstGeom>
          <a:gradFill>
            <a:gsLst>
              <a:gs pos="0">
                <a:srgbClr val="17D1FC"/>
              </a:gs>
              <a:gs pos="83000">
                <a:srgbClr val="206DF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prstClr val="white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8D34B054-C0C2-4655-8600-D546F51BD546}"/>
              </a:ext>
            </a:extLst>
          </p:cNvPr>
          <p:cNvSpPr/>
          <p:nvPr/>
        </p:nvSpPr>
        <p:spPr>
          <a:xfrm flipH="1">
            <a:off x="4820574" y="1"/>
            <a:ext cx="7371423" cy="6858000"/>
          </a:xfrm>
          <a:custGeom>
            <a:avLst/>
            <a:gdLst>
              <a:gd name="connsiteX0" fmla="*/ 1129683 w 1129683"/>
              <a:gd name="connsiteY0" fmla="*/ 0 h 906532"/>
              <a:gd name="connsiteX1" fmla="*/ 533345 w 1129683"/>
              <a:gd name="connsiteY1" fmla="*/ 0 h 906532"/>
              <a:gd name="connsiteX2" fmla="*/ 344817 w 1129683"/>
              <a:gd name="connsiteY2" fmla="*/ 293973 h 906532"/>
              <a:gd name="connsiteX3" fmla="*/ 0 w 1129683"/>
              <a:gd name="connsiteY3" fmla="*/ 293973 h 906532"/>
              <a:gd name="connsiteX4" fmla="*/ 392840 w 1129683"/>
              <a:gd name="connsiteY4" fmla="*/ 906532 h 906532"/>
              <a:gd name="connsiteX5" fmla="*/ 870012 w 1129683"/>
              <a:gd name="connsiteY5" fmla="*/ 906532 h 906532"/>
              <a:gd name="connsiteX6" fmla="*/ 562318 w 1129683"/>
              <a:gd name="connsiteY6" fmla="*/ 426742 h 906532"/>
              <a:gd name="connsiteX7" fmla="*/ 856009 w 1129683"/>
              <a:gd name="connsiteY7" fmla="*/ 426742 h 90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683" h="906532">
                <a:moveTo>
                  <a:pt x="1129683" y="0"/>
                </a:moveTo>
                <a:lnTo>
                  <a:pt x="533345" y="0"/>
                </a:lnTo>
                <a:lnTo>
                  <a:pt x="344817" y="293973"/>
                </a:lnTo>
                <a:lnTo>
                  <a:pt x="0" y="293973"/>
                </a:lnTo>
                <a:lnTo>
                  <a:pt x="392840" y="906532"/>
                </a:lnTo>
                <a:lnTo>
                  <a:pt x="870012" y="906532"/>
                </a:lnTo>
                <a:lnTo>
                  <a:pt x="562318" y="426742"/>
                </a:lnTo>
                <a:lnTo>
                  <a:pt x="856009" y="4267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prstClr val="white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EE4AB730-9C03-4238-BF0A-909E16E504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514"/>
          <a:stretch/>
        </p:blipFill>
        <p:spPr>
          <a:xfrm>
            <a:off x="10495241" y="5680842"/>
            <a:ext cx="1454896" cy="925505"/>
          </a:xfrm>
          <a:prstGeom prst="rect">
            <a:avLst/>
          </a:prstGeom>
        </p:spPr>
      </p:pic>
      <p:sp>
        <p:nvSpPr>
          <p:cNvPr id="29" name="Объект 1"/>
          <p:cNvSpPr txBox="1">
            <a:spLocks/>
          </p:cNvSpPr>
          <p:nvPr/>
        </p:nvSpPr>
        <p:spPr bwMode="auto">
          <a:xfrm>
            <a:off x="486322" y="1341924"/>
            <a:ext cx="11219352" cy="4501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just">
              <a:spcBef>
                <a:spcPts val="0"/>
              </a:spcBef>
              <a:buFontTx/>
              <a:buNone/>
            </a:pPr>
            <a:endParaRPr lang="ru-RU" sz="2000" b="1" kern="0" dirty="0">
              <a:solidFill>
                <a:srgbClr val="002060"/>
              </a:solidFill>
              <a:effectLst/>
              <a:latin typeface="Raleway SemiBold" panose="020B0703030101060003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96533" y="363348"/>
            <a:ext cx="39764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ПРОФСОЮЗА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5781" y="851770"/>
            <a:ext cx="1070975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представительство интересов в социальном партнерстве;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соблюдением трудового законодательства и иных нормативных правовых актов, содержащих нормы трудового права;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членов Профсоюза от незаконных увольнений;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занятостью и соблюдением работодателями гарантий высвобождаемым работника;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обеспечением здоровых и безопасных условий труда;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своевременному и качественному повышению квалификации работников образования;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и развитие профессиональной солидарности, взаимопомощи и сотрудничества в организациях сферы образования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3064291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C4966996-49A5-4A1D-B0B0-F8C27C1132D5}"/>
              </a:ext>
            </a:extLst>
          </p:cNvPr>
          <p:cNvSpPr/>
          <p:nvPr/>
        </p:nvSpPr>
        <p:spPr>
          <a:xfrm>
            <a:off x="8691239" y="0"/>
            <a:ext cx="3500758" cy="6857999"/>
          </a:xfrm>
          <a:prstGeom prst="rect">
            <a:avLst/>
          </a:prstGeom>
          <a:gradFill>
            <a:gsLst>
              <a:gs pos="0">
                <a:srgbClr val="17D1FC"/>
              </a:gs>
              <a:gs pos="83000">
                <a:srgbClr val="206DF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prstClr val="white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8D34B054-C0C2-4655-8600-D546F51BD546}"/>
              </a:ext>
            </a:extLst>
          </p:cNvPr>
          <p:cNvSpPr/>
          <p:nvPr/>
        </p:nvSpPr>
        <p:spPr>
          <a:xfrm flipH="1">
            <a:off x="4820577" y="-212942"/>
            <a:ext cx="7371423" cy="6858000"/>
          </a:xfrm>
          <a:custGeom>
            <a:avLst/>
            <a:gdLst>
              <a:gd name="connsiteX0" fmla="*/ 1129683 w 1129683"/>
              <a:gd name="connsiteY0" fmla="*/ 0 h 906532"/>
              <a:gd name="connsiteX1" fmla="*/ 533345 w 1129683"/>
              <a:gd name="connsiteY1" fmla="*/ 0 h 906532"/>
              <a:gd name="connsiteX2" fmla="*/ 344817 w 1129683"/>
              <a:gd name="connsiteY2" fmla="*/ 293973 h 906532"/>
              <a:gd name="connsiteX3" fmla="*/ 0 w 1129683"/>
              <a:gd name="connsiteY3" fmla="*/ 293973 h 906532"/>
              <a:gd name="connsiteX4" fmla="*/ 392840 w 1129683"/>
              <a:gd name="connsiteY4" fmla="*/ 906532 h 906532"/>
              <a:gd name="connsiteX5" fmla="*/ 870012 w 1129683"/>
              <a:gd name="connsiteY5" fmla="*/ 906532 h 906532"/>
              <a:gd name="connsiteX6" fmla="*/ 562318 w 1129683"/>
              <a:gd name="connsiteY6" fmla="*/ 426742 h 906532"/>
              <a:gd name="connsiteX7" fmla="*/ 856009 w 1129683"/>
              <a:gd name="connsiteY7" fmla="*/ 426742 h 90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683" h="906532">
                <a:moveTo>
                  <a:pt x="1129683" y="0"/>
                </a:moveTo>
                <a:lnTo>
                  <a:pt x="533345" y="0"/>
                </a:lnTo>
                <a:lnTo>
                  <a:pt x="344817" y="293973"/>
                </a:lnTo>
                <a:lnTo>
                  <a:pt x="0" y="293973"/>
                </a:lnTo>
                <a:lnTo>
                  <a:pt x="392840" y="906532"/>
                </a:lnTo>
                <a:lnTo>
                  <a:pt x="870012" y="906532"/>
                </a:lnTo>
                <a:lnTo>
                  <a:pt x="562318" y="426742"/>
                </a:lnTo>
                <a:lnTo>
                  <a:pt x="856009" y="4267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prstClr val="white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EE4AB730-9C03-4238-BF0A-909E16E504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514"/>
          <a:stretch/>
        </p:blipFill>
        <p:spPr>
          <a:xfrm>
            <a:off x="10495241" y="5680842"/>
            <a:ext cx="1454896" cy="925505"/>
          </a:xfrm>
          <a:prstGeom prst="rect">
            <a:avLst/>
          </a:prstGeom>
        </p:spPr>
      </p:pic>
      <p:sp>
        <p:nvSpPr>
          <p:cNvPr id="29" name="Объект 1"/>
          <p:cNvSpPr txBox="1">
            <a:spLocks/>
          </p:cNvSpPr>
          <p:nvPr/>
        </p:nvSpPr>
        <p:spPr bwMode="auto">
          <a:xfrm>
            <a:off x="486322" y="1341924"/>
            <a:ext cx="11219352" cy="4501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just">
              <a:spcBef>
                <a:spcPts val="0"/>
              </a:spcBef>
              <a:buFontTx/>
              <a:buNone/>
            </a:pPr>
            <a:endParaRPr lang="ru-RU" sz="2000" b="1" kern="0" dirty="0">
              <a:solidFill>
                <a:srgbClr val="002060"/>
              </a:solidFill>
              <a:effectLst/>
              <a:latin typeface="Raleway SemiBold" panose="020B0703030101060003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56390" y="338296"/>
            <a:ext cx="79576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 ПРОФСОЮЗНАЯ ОРГАНИЗАЦИЯ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0729" y="1164922"/>
            <a:ext cx="1159910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 профсоюзная организация создается работниками организаций сферы образования на собрании при наличии не менее трех членов Профсоюза и решение соответствующего вышестоящего выборного коллегиального исполнительного органа.</a:t>
            </a:r>
          </a:p>
          <a:p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 профсоюзная организация является структурным подразделением соответствующей территориальной, региональной (межрегиональной) организации Профсоюза и Профсоюза и действует на основании Устава Профсоюза.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96011" y="5448822"/>
            <a:ext cx="5586608" cy="12150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6,  статья 18 ч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1, 2 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Устава Профсоюза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3064291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C4966996-49A5-4A1D-B0B0-F8C27C1132D5}"/>
              </a:ext>
            </a:extLst>
          </p:cNvPr>
          <p:cNvSpPr/>
          <p:nvPr/>
        </p:nvSpPr>
        <p:spPr>
          <a:xfrm>
            <a:off x="8691239" y="0"/>
            <a:ext cx="3500758" cy="6857999"/>
          </a:xfrm>
          <a:prstGeom prst="rect">
            <a:avLst/>
          </a:prstGeom>
          <a:gradFill>
            <a:gsLst>
              <a:gs pos="0">
                <a:srgbClr val="17D1FC"/>
              </a:gs>
              <a:gs pos="83000">
                <a:srgbClr val="206DF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prstClr val="white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8D34B054-C0C2-4655-8600-D546F51BD546}"/>
              </a:ext>
            </a:extLst>
          </p:cNvPr>
          <p:cNvSpPr/>
          <p:nvPr/>
        </p:nvSpPr>
        <p:spPr>
          <a:xfrm flipH="1">
            <a:off x="4820574" y="1"/>
            <a:ext cx="7371423" cy="6858000"/>
          </a:xfrm>
          <a:custGeom>
            <a:avLst/>
            <a:gdLst>
              <a:gd name="connsiteX0" fmla="*/ 1129683 w 1129683"/>
              <a:gd name="connsiteY0" fmla="*/ 0 h 906532"/>
              <a:gd name="connsiteX1" fmla="*/ 533345 w 1129683"/>
              <a:gd name="connsiteY1" fmla="*/ 0 h 906532"/>
              <a:gd name="connsiteX2" fmla="*/ 344817 w 1129683"/>
              <a:gd name="connsiteY2" fmla="*/ 293973 h 906532"/>
              <a:gd name="connsiteX3" fmla="*/ 0 w 1129683"/>
              <a:gd name="connsiteY3" fmla="*/ 293973 h 906532"/>
              <a:gd name="connsiteX4" fmla="*/ 392840 w 1129683"/>
              <a:gd name="connsiteY4" fmla="*/ 906532 h 906532"/>
              <a:gd name="connsiteX5" fmla="*/ 870012 w 1129683"/>
              <a:gd name="connsiteY5" fmla="*/ 906532 h 906532"/>
              <a:gd name="connsiteX6" fmla="*/ 562318 w 1129683"/>
              <a:gd name="connsiteY6" fmla="*/ 426742 h 906532"/>
              <a:gd name="connsiteX7" fmla="*/ 856009 w 1129683"/>
              <a:gd name="connsiteY7" fmla="*/ 426742 h 90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683" h="906532">
                <a:moveTo>
                  <a:pt x="1129683" y="0"/>
                </a:moveTo>
                <a:lnTo>
                  <a:pt x="533345" y="0"/>
                </a:lnTo>
                <a:lnTo>
                  <a:pt x="344817" y="293973"/>
                </a:lnTo>
                <a:lnTo>
                  <a:pt x="0" y="293973"/>
                </a:lnTo>
                <a:lnTo>
                  <a:pt x="392840" y="906532"/>
                </a:lnTo>
                <a:lnTo>
                  <a:pt x="870012" y="906532"/>
                </a:lnTo>
                <a:lnTo>
                  <a:pt x="562318" y="426742"/>
                </a:lnTo>
                <a:lnTo>
                  <a:pt x="856009" y="4267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prstClr val="white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EE4AB730-9C03-4238-BF0A-909E16E504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514"/>
          <a:stretch/>
        </p:blipFill>
        <p:spPr>
          <a:xfrm>
            <a:off x="10495241" y="5680842"/>
            <a:ext cx="1454896" cy="925505"/>
          </a:xfrm>
          <a:prstGeom prst="rect">
            <a:avLst/>
          </a:prstGeom>
        </p:spPr>
      </p:pic>
      <p:sp>
        <p:nvSpPr>
          <p:cNvPr id="29" name="Объект 1"/>
          <p:cNvSpPr txBox="1">
            <a:spLocks/>
          </p:cNvSpPr>
          <p:nvPr/>
        </p:nvSpPr>
        <p:spPr bwMode="auto">
          <a:xfrm>
            <a:off x="486322" y="1341924"/>
            <a:ext cx="11219352" cy="4501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just">
              <a:spcBef>
                <a:spcPts val="0"/>
              </a:spcBef>
              <a:buFontTx/>
              <a:buNone/>
            </a:pPr>
            <a:endParaRPr lang="ru-RU" sz="2000" b="1" kern="0" dirty="0">
              <a:solidFill>
                <a:srgbClr val="002060"/>
              </a:solidFill>
              <a:effectLst/>
              <a:latin typeface="Raleway SemiBold" panose="020B0703030101060003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69232" y="526186"/>
            <a:ext cx="71507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ПОРЯДОК СОЗДАНИЯ ППО ПРОФСОЮЗА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64505" y="2141950"/>
            <a:ext cx="2104372" cy="34822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о создании ППО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вышестоящий профсоюзный орган</a:t>
            </a:r>
            <a:endParaRPr lang="ru-RU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34630" y="2104616"/>
            <a:ext cx="2192055" cy="34822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СОБРАНИЕ</a:t>
            </a:r>
          </a:p>
          <a:p>
            <a:pPr algn="ctr"/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создании ППО при наличии не менее 3 членов Профсоюза </a:t>
            </a:r>
            <a:endParaRPr lang="ru-RU" sz="24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980812" y="2090873"/>
            <a:ext cx="2091847" cy="34822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вышестоящего выборного коллегиального</a:t>
            </a:r>
          </a:p>
          <a:p>
            <a:pPr algn="ctr"/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исполнительного 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органа о создании ППО</a:t>
            </a:r>
            <a:endParaRPr lang="ru-RU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3064291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C4966996-49A5-4A1D-B0B0-F8C27C1132D5}"/>
              </a:ext>
            </a:extLst>
          </p:cNvPr>
          <p:cNvSpPr/>
          <p:nvPr/>
        </p:nvSpPr>
        <p:spPr>
          <a:xfrm>
            <a:off x="8691239" y="0"/>
            <a:ext cx="3500758" cy="6857999"/>
          </a:xfrm>
          <a:prstGeom prst="rect">
            <a:avLst/>
          </a:prstGeom>
          <a:gradFill>
            <a:gsLst>
              <a:gs pos="0">
                <a:srgbClr val="17D1FC"/>
              </a:gs>
              <a:gs pos="83000">
                <a:srgbClr val="206DF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prstClr val="white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8D34B054-C0C2-4655-8600-D546F51BD546}"/>
              </a:ext>
            </a:extLst>
          </p:cNvPr>
          <p:cNvSpPr/>
          <p:nvPr/>
        </p:nvSpPr>
        <p:spPr>
          <a:xfrm flipH="1">
            <a:off x="4820574" y="1"/>
            <a:ext cx="7371423" cy="6858000"/>
          </a:xfrm>
          <a:custGeom>
            <a:avLst/>
            <a:gdLst>
              <a:gd name="connsiteX0" fmla="*/ 1129683 w 1129683"/>
              <a:gd name="connsiteY0" fmla="*/ 0 h 906532"/>
              <a:gd name="connsiteX1" fmla="*/ 533345 w 1129683"/>
              <a:gd name="connsiteY1" fmla="*/ 0 h 906532"/>
              <a:gd name="connsiteX2" fmla="*/ 344817 w 1129683"/>
              <a:gd name="connsiteY2" fmla="*/ 293973 h 906532"/>
              <a:gd name="connsiteX3" fmla="*/ 0 w 1129683"/>
              <a:gd name="connsiteY3" fmla="*/ 293973 h 906532"/>
              <a:gd name="connsiteX4" fmla="*/ 392840 w 1129683"/>
              <a:gd name="connsiteY4" fmla="*/ 906532 h 906532"/>
              <a:gd name="connsiteX5" fmla="*/ 870012 w 1129683"/>
              <a:gd name="connsiteY5" fmla="*/ 906532 h 906532"/>
              <a:gd name="connsiteX6" fmla="*/ 562318 w 1129683"/>
              <a:gd name="connsiteY6" fmla="*/ 426742 h 906532"/>
              <a:gd name="connsiteX7" fmla="*/ 856009 w 1129683"/>
              <a:gd name="connsiteY7" fmla="*/ 426742 h 90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683" h="906532">
                <a:moveTo>
                  <a:pt x="1129683" y="0"/>
                </a:moveTo>
                <a:lnTo>
                  <a:pt x="533345" y="0"/>
                </a:lnTo>
                <a:lnTo>
                  <a:pt x="344817" y="293973"/>
                </a:lnTo>
                <a:lnTo>
                  <a:pt x="0" y="293973"/>
                </a:lnTo>
                <a:lnTo>
                  <a:pt x="392840" y="906532"/>
                </a:lnTo>
                <a:lnTo>
                  <a:pt x="870012" y="906532"/>
                </a:lnTo>
                <a:lnTo>
                  <a:pt x="562318" y="426742"/>
                </a:lnTo>
                <a:lnTo>
                  <a:pt x="856009" y="4267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prstClr val="white"/>
              </a:solidFill>
            </a:endParaRPr>
          </a:p>
        </p:txBody>
      </p:sp>
      <p:sp>
        <p:nvSpPr>
          <p:cNvPr id="29" name="Объект 1"/>
          <p:cNvSpPr txBox="1">
            <a:spLocks/>
          </p:cNvSpPr>
          <p:nvPr/>
        </p:nvSpPr>
        <p:spPr bwMode="auto">
          <a:xfrm>
            <a:off x="486322" y="1341924"/>
            <a:ext cx="11219352" cy="4501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just">
              <a:spcBef>
                <a:spcPts val="0"/>
              </a:spcBef>
              <a:buFontTx/>
              <a:buNone/>
            </a:pPr>
            <a:endParaRPr lang="ru-RU" sz="2000" b="1" kern="0" dirty="0">
              <a:solidFill>
                <a:srgbClr val="002060"/>
              </a:solidFill>
              <a:effectLst/>
              <a:latin typeface="Raleway SemiBold" panose="020B0703030101060003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5677" y="676404"/>
          <a:ext cx="11586575" cy="5486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86575"/>
              </a:tblGrid>
              <a:tr h="41162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ПРАВА ПЕРВИЧНОЙ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ПРОФСОЮЗНОЙ ОРГАНИЗАЦИИ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1046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осуществлять принятие, прекращение членства и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исключение из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Профсоюза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1046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избирать своих представителей в вышестоящие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профсоюзные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1495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Вносить предложения и проекты документов на рассмотрение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вышестоящих профсоюзных органов,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получать информацию о результатах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их рассмотрения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31944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обращаться в вышестоящие профсоюзные органы с ходатайством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защите прав и интересов членов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Профсоюза в государственных органах и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органах местного самоуправления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31944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участвовать в разработке предложений Профсоюза к проектам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законов и иных нормативных правовых актов, регулирующих социально-трудовые права работников.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EE4AB730-9C03-4238-BF0A-909E16E504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514"/>
          <a:stretch/>
        </p:blipFill>
        <p:spPr>
          <a:xfrm>
            <a:off x="10495241" y="5680842"/>
            <a:ext cx="1454896" cy="92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3064291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2140</Words>
  <Application>Microsoft Office PowerPoint</Application>
  <PresentationFormat>Произвольный</PresentationFormat>
  <Paragraphs>249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Минимализм</dc:title>
  <dc:creator>User Obstinate</dc:creator>
  <cp:lastModifiedBy>User</cp:lastModifiedBy>
  <cp:revision>93</cp:revision>
  <dcterms:created xsi:type="dcterms:W3CDTF">2021-05-04T06:37:33Z</dcterms:created>
  <dcterms:modified xsi:type="dcterms:W3CDTF">2022-11-29T06:23:44Z</dcterms:modified>
</cp:coreProperties>
</file>